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dA67yoM7yj1sOlVAQB9IcRkhs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p:nvPr>
            <p:ph idx="2" type="pic"/>
          </p:nvPr>
        </p:nvSpPr>
        <p:spPr>
          <a:xfrm>
            <a:off x="5183188" y="987425"/>
            <a:ext cx="6172200" cy="4873625"/>
          </a:xfrm>
          <a:prstGeom prst="rect">
            <a:avLst/>
          </a:prstGeom>
          <a:noFill/>
          <a:ln>
            <a:noFill/>
          </a:ln>
        </p:spPr>
      </p:sp>
      <p:sp>
        <p:nvSpPr>
          <p:cNvPr id="68" name="Google Shape;68;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9000">
              <a:srgbClr val="F2F2F2"/>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websubmissions@widemolay.org" TargetMode="Externa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5581194" y="4353510"/>
            <a:ext cx="622973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400" u="none" cap="none" strike="noStrike">
                <a:solidFill>
                  <a:schemeClr val="dk1"/>
                </a:solidFill>
                <a:latin typeface="Arial"/>
                <a:ea typeface="Arial"/>
                <a:cs typeface="Arial"/>
                <a:sym typeface="Arial"/>
              </a:rPr>
              <a:t>Wisconsin DeMolay</a:t>
            </a:r>
            <a:endParaRPr/>
          </a:p>
        </p:txBody>
      </p:sp>
      <p:cxnSp>
        <p:nvCxnSpPr>
          <p:cNvPr id="89" name="Google Shape;89;p1"/>
          <p:cNvCxnSpPr/>
          <p:nvPr/>
        </p:nvCxnSpPr>
        <p:spPr>
          <a:xfrm>
            <a:off x="6325945" y="5192652"/>
            <a:ext cx="4969722" cy="0"/>
          </a:xfrm>
          <a:prstGeom prst="straightConnector1">
            <a:avLst/>
          </a:prstGeom>
          <a:noFill/>
          <a:ln cap="flat" cmpd="sng" w="9525">
            <a:solidFill>
              <a:schemeClr val="dk1"/>
            </a:solidFill>
            <a:prstDash val="solid"/>
            <a:miter lim="800000"/>
            <a:headEnd len="sm" w="sm" type="none"/>
            <a:tailEnd len="sm" w="sm" type="none"/>
          </a:ln>
        </p:spPr>
      </p:cxnSp>
      <p:sp>
        <p:nvSpPr>
          <p:cNvPr id="90" name="Google Shape;90;p1"/>
          <p:cNvSpPr txBox="1"/>
          <p:nvPr/>
        </p:nvSpPr>
        <p:spPr>
          <a:xfrm>
            <a:off x="6586507" y="5374391"/>
            <a:ext cx="441308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rgbClr val="7F7F7F"/>
                </a:solidFill>
                <a:latin typeface="Calibri"/>
                <a:ea typeface="Calibri"/>
                <a:cs typeface="Calibri"/>
                <a:sym typeface="Calibri"/>
              </a:rPr>
              <a:t>Prospective Member Event Playbook:</a:t>
            </a:r>
            <a:endParaRPr/>
          </a:p>
          <a:p>
            <a:pPr indent="0" lvl="0" marL="0" marR="0" rtl="0" algn="ctr">
              <a:spcBef>
                <a:spcPts val="0"/>
              </a:spcBef>
              <a:spcAft>
                <a:spcPts val="0"/>
              </a:spcAft>
              <a:buNone/>
            </a:pPr>
            <a:r>
              <a:rPr b="0" i="0" lang="en-US" sz="2000" u="none" cap="none" strike="noStrike">
                <a:solidFill>
                  <a:srgbClr val="7F7F7F"/>
                </a:solidFill>
                <a:latin typeface="Calibri"/>
                <a:ea typeface="Calibri"/>
                <a:cs typeface="Calibri"/>
                <a:sym typeface="Calibri"/>
              </a:rPr>
              <a:t>A Step-by-Step Guide</a:t>
            </a:r>
            <a:endParaRPr/>
          </a:p>
        </p:txBody>
      </p:sp>
      <p:pic>
        <p:nvPicPr>
          <p:cNvPr descr="A picture containing text, yellow&#10;&#10;Description automatically generated" id="91" name="Google Shape;91;p1"/>
          <p:cNvPicPr preferRelativeResize="0"/>
          <p:nvPr/>
        </p:nvPicPr>
        <p:blipFill rotWithShape="1">
          <a:blip r:embed="rId3">
            <a:alphaModFix/>
          </a:blip>
          <a:srcRect b="0" l="0" r="0" t="0"/>
          <a:stretch/>
        </p:blipFill>
        <p:spPr>
          <a:xfrm>
            <a:off x="7025302" y="474249"/>
            <a:ext cx="3464472" cy="3464472"/>
          </a:xfrm>
          <a:prstGeom prst="rect">
            <a:avLst/>
          </a:prstGeom>
          <a:noFill/>
          <a:ln>
            <a:noFill/>
          </a:ln>
        </p:spPr>
      </p:pic>
      <p:pic>
        <p:nvPicPr>
          <p:cNvPr descr="A picture containing person, indoor, group, people&#10;&#10;Description automatically generated" id="92" name="Google Shape;92;p1"/>
          <p:cNvPicPr preferRelativeResize="0"/>
          <p:nvPr/>
        </p:nvPicPr>
        <p:blipFill rotWithShape="1">
          <a:blip r:embed="rId4">
            <a:alphaModFix/>
          </a:blip>
          <a:srcRect b="0" l="21037" r="15196" t="0"/>
          <a:stretch/>
        </p:blipFill>
        <p:spPr>
          <a:xfrm>
            <a:off x="-2376207" y="-29818"/>
            <a:ext cx="7896290" cy="6967315"/>
          </a:xfrm>
          <a:prstGeom prst="rect">
            <a:avLst/>
          </a:prstGeom>
          <a:noFill/>
          <a:ln>
            <a:noFill/>
          </a:ln>
          <a:effectLst>
            <a:outerShdw blurRad="50800" rotWithShape="0" algn="l" dist="381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9000">
              <a:srgbClr val="F2F2F2"/>
            </a:gs>
            <a:gs pos="100000">
              <a:srgbClr val="D8D8D8"/>
            </a:gs>
          </a:gsLst>
          <a:path path="circle">
            <a:fillToRect b="50%" l="50%" r="50%" t="50%"/>
          </a:path>
          <a:tileRect/>
        </a:gradFill>
      </p:bgPr>
    </p:bg>
    <p:spTree>
      <p:nvGrpSpPr>
        <p:cNvPr id="154" name="Shape 154"/>
        <p:cNvGrpSpPr/>
        <p:nvPr/>
      </p:nvGrpSpPr>
      <p:grpSpPr>
        <a:xfrm>
          <a:off x="0" y="0"/>
          <a:ext cx="0" cy="0"/>
          <a:chOff x="0" y="0"/>
          <a:chExt cx="0" cy="0"/>
        </a:xfrm>
      </p:grpSpPr>
      <p:sp>
        <p:nvSpPr>
          <p:cNvPr id="155" name="Google Shape;155;p10"/>
          <p:cNvSpPr/>
          <p:nvPr/>
        </p:nvSpPr>
        <p:spPr>
          <a:xfrm>
            <a:off x="-1" y="0"/>
            <a:ext cx="12188952" cy="6858000"/>
          </a:xfrm>
          <a:prstGeom prst="rect">
            <a:avLst/>
          </a:prstGeom>
          <a:gradFill>
            <a:gsLst>
              <a:gs pos="0">
                <a:srgbClr val="F2F2F2"/>
              </a:gs>
              <a:gs pos="9000">
                <a:srgbClr val="F2F2F2"/>
              </a:gs>
              <a:gs pos="100000">
                <a:srgbClr val="D8D8D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0"/>
          <p:cNvSpPr txBox="1"/>
          <p:nvPr/>
        </p:nvSpPr>
        <p:spPr>
          <a:xfrm>
            <a:off x="519948" y="351758"/>
            <a:ext cx="6159544" cy="149542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3400">
                <a:solidFill>
                  <a:schemeClr val="dk1"/>
                </a:solidFill>
                <a:latin typeface="Arial"/>
                <a:ea typeface="Arial"/>
                <a:cs typeface="Arial"/>
                <a:sym typeface="Arial"/>
              </a:rPr>
              <a:t>Step 8: Assigning Responsibilities </a:t>
            </a:r>
            <a:endParaRPr/>
          </a:p>
          <a:p>
            <a:pPr indent="0" lvl="0" marL="0" marR="0" rtl="0" algn="l">
              <a:lnSpc>
                <a:spcPct val="90000"/>
              </a:lnSpc>
              <a:spcBef>
                <a:spcPts val="600"/>
              </a:spcBef>
              <a:spcAft>
                <a:spcPts val="0"/>
              </a:spcAft>
              <a:buNone/>
            </a:pPr>
            <a:r>
              <a:rPr b="1" lang="en-US" sz="2800">
                <a:solidFill>
                  <a:schemeClr val="dk1"/>
                </a:solidFill>
                <a:latin typeface="Arial"/>
                <a:ea typeface="Arial"/>
                <a:cs typeface="Arial"/>
                <a:sym typeface="Arial"/>
              </a:rPr>
              <a:t>3 Months Out</a:t>
            </a:r>
            <a:endParaRPr/>
          </a:p>
        </p:txBody>
      </p:sp>
      <p:sp>
        <p:nvSpPr>
          <p:cNvPr id="157" name="Google Shape;157;p10"/>
          <p:cNvSpPr txBox="1"/>
          <p:nvPr/>
        </p:nvSpPr>
        <p:spPr>
          <a:xfrm>
            <a:off x="519948" y="2041064"/>
            <a:ext cx="6002110" cy="462305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1700">
                <a:solidFill>
                  <a:srgbClr val="7F7F7F"/>
                </a:solidFill>
                <a:latin typeface="Calibri"/>
                <a:ea typeface="Calibri"/>
                <a:cs typeface="Calibri"/>
                <a:sym typeface="Calibri"/>
              </a:rPr>
              <a:t>Now that you have your initial event plans set, let’s put together some responsibilities for chapter members and advisors.</a:t>
            </a:r>
            <a:endParaRPr/>
          </a:p>
          <a:p>
            <a:pPr indent="0" lvl="0" marL="0" marR="0" rtl="0" algn="l">
              <a:lnSpc>
                <a:spcPct val="90000"/>
              </a:lnSpc>
              <a:spcBef>
                <a:spcPts val="600"/>
              </a:spcBef>
              <a:spcAft>
                <a:spcPts val="0"/>
              </a:spcAft>
              <a:buNone/>
            </a:pPr>
            <a:r>
              <a:t/>
            </a:r>
            <a:endParaRPr sz="1700">
              <a:solidFill>
                <a:srgbClr val="7F7F7F"/>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700" u="sng">
                <a:solidFill>
                  <a:srgbClr val="7F7F7F"/>
                </a:solidFill>
                <a:latin typeface="Calibri"/>
                <a:ea typeface="Calibri"/>
                <a:cs typeface="Calibri"/>
                <a:sym typeface="Calibri"/>
              </a:rPr>
              <a:t>You need to divide up the following responsibilities</a:t>
            </a:r>
            <a:r>
              <a:rPr lang="en-US" sz="1700">
                <a:solidFill>
                  <a:srgbClr val="7F7F7F"/>
                </a:solidFill>
                <a:latin typeface="Calibri"/>
                <a:ea typeface="Calibri"/>
                <a:cs typeface="Calibri"/>
                <a:sym typeface="Calibri"/>
              </a:rPr>
              <a:t>:</a:t>
            </a:r>
            <a:endParaRPr/>
          </a:p>
          <a:p>
            <a:pPr indent="-342900" lvl="0" marL="571500" marR="0" rtl="0" algn="l">
              <a:lnSpc>
                <a:spcPct val="90000"/>
              </a:lnSpc>
              <a:spcBef>
                <a:spcPts val="600"/>
              </a:spcBef>
              <a:spcAft>
                <a:spcPts val="0"/>
              </a:spcAft>
              <a:buClr>
                <a:srgbClr val="7F7F7F"/>
              </a:buClr>
              <a:buSzPts val="1700"/>
              <a:buFont typeface="Calibri"/>
              <a:buAutoNum type="arabicPeriod"/>
            </a:pPr>
            <a:r>
              <a:rPr lang="en-US" sz="1700" u="sng">
                <a:solidFill>
                  <a:srgbClr val="7F7F7F"/>
                </a:solidFill>
                <a:latin typeface="Calibri"/>
                <a:ea typeface="Calibri"/>
                <a:cs typeface="Calibri"/>
                <a:sym typeface="Calibri"/>
              </a:rPr>
              <a:t>Invitations and mailings</a:t>
            </a:r>
            <a:endParaRPr/>
          </a:p>
          <a:p>
            <a:pPr indent="-342900" lvl="1" marL="10287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Advisor(s) will need to mail merge all lists, print labels, purchase envelopes and postage, and edit/print letters for parents/prospective members prior to Step 11.</a:t>
            </a:r>
            <a:endParaRPr/>
          </a:p>
          <a:p>
            <a:pPr indent="-342900" lvl="1" marL="10287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Establish an RSVP Date 1-2 weeks prior to the event.</a:t>
            </a:r>
            <a:endParaRPr/>
          </a:p>
          <a:p>
            <a:pPr indent="-342900" lvl="1" marL="10287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Choose one advisor to handle all RSVPs.</a:t>
            </a:r>
            <a:endParaRPr/>
          </a:p>
          <a:p>
            <a:pPr indent="-342900" lvl="0" marL="571500" marR="0" rtl="0" algn="l">
              <a:lnSpc>
                <a:spcPct val="90000"/>
              </a:lnSpc>
              <a:spcBef>
                <a:spcPts val="600"/>
              </a:spcBef>
              <a:spcAft>
                <a:spcPts val="0"/>
              </a:spcAft>
              <a:buClr>
                <a:srgbClr val="7F7F7F"/>
              </a:buClr>
              <a:buSzPts val="1700"/>
              <a:buFont typeface="Calibri"/>
              <a:buAutoNum type="arabicPeriod"/>
            </a:pPr>
            <a:r>
              <a:rPr lang="en-US" sz="1700" u="sng">
                <a:solidFill>
                  <a:srgbClr val="7F7F7F"/>
                </a:solidFill>
                <a:latin typeface="Calibri"/>
                <a:ea typeface="Calibri"/>
                <a:cs typeface="Calibri"/>
                <a:sym typeface="Calibri"/>
              </a:rPr>
              <a:t>Obtaining Promotional Supplies</a:t>
            </a:r>
            <a:endParaRPr/>
          </a:p>
          <a:p>
            <a:pPr indent="-342900" lvl="1" marL="10287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Promotional and marketing materials, applications, popup banners, etc.</a:t>
            </a:r>
            <a:endParaRPr/>
          </a:p>
          <a:p>
            <a:pPr indent="-342900" lvl="0" marL="571500" marR="0" rtl="0" algn="l">
              <a:lnSpc>
                <a:spcPct val="90000"/>
              </a:lnSpc>
              <a:spcBef>
                <a:spcPts val="600"/>
              </a:spcBef>
              <a:spcAft>
                <a:spcPts val="0"/>
              </a:spcAft>
              <a:buClr>
                <a:srgbClr val="7F7F7F"/>
              </a:buClr>
              <a:buSzPts val="1700"/>
              <a:buFont typeface="Calibri"/>
              <a:buAutoNum type="arabicPeriod"/>
            </a:pPr>
            <a:r>
              <a:rPr lang="en-US" sz="1700" u="sng">
                <a:solidFill>
                  <a:srgbClr val="7F7F7F"/>
                </a:solidFill>
                <a:latin typeface="Calibri"/>
                <a:ea typeface="Calibri"/>
                <a:cs typeface="Calibri"/>
                <a:sym typeface="Calibri"/>
              </a:rPr>
              <a:t>Who will welcome people at the event?</a:t>
            </a:r>
            <a:endParaRPr/>
          </a:p>
          <a:p>
            <a:pPr indent="-342900" lvl="1" marL="10287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1 DeMolay and 1 advisor that can hold a conversation and can be welcoming and approachable.</a:t>
            </a:r>
            <a:endParaRPr/>
          </a:p>
        </p:txBody>
      </p:sp>
      <p:pic>
        <p:nvPicPr>
          <p:cNvPr descr="A person giving a presentation&#10;&#10;Description automatically generated with low confidence" id="158" name="Google Shape;158;p10"/>
          <p:cNvPicPr preferRelativeResize="0"/>
          <p:nvPr/>
        </p:nvPicPr>
        <p:blipFill rotWithShape="1">
          <a:blip r:embed="rId3">
            <a:alphaModFix/>
          </a:blip>
          <a:srcRect b="0" l="19993" r="25408" t="0"/>
          <a:stretch/>
        </p:blipFill>
        <p:spPr>
          <a:xfrm>
            <a:off x="7196391" y="10"/>
            <a:ext cx="4992560" cy="6857990"/>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9000">
              <a:srgbClr val="F2F2F2"/>
            </a:gs>
            <a:gs pos="100000">
              <a:srgbClr val="D8D8D8"/>
            </a:gs>
          </a:gsLst>
          <a:path path="circle">
            <a:fillToRect b="50%" l="50%" r="50%" t="50%"/>
          </a:path>
          <a:tileRect/>
        </a:gradFill>
      </p:bgPr>
    </p:bg>
    <p:spTree>
      <p:nvGrpSpPr>
        <p:cNvPr id="162" name="Shape 162"/>
        <p:cNvGrpSpPr/>
        <p:nvPr/>
      </p:nvGrpSpPr>
      <p:grpSpPr>
        <a:xfrm>
          <a:off x="0" y="0"/>
          <a:ext cx="0" cy="0"/>
          <a:chOff x="0" y="0"/>
          <a:chExt cx="0" cy="0"/>
        </a:xfrm>
      </p:grpSpPr>
      <p:sp>
        <p:nvSpPr>
          <p:cNvPr id="163" name="Google Shape;163;p11"/>
          <p:cNvSpPr txBox="1"/>
          <p:nvPr/>
        </p:nvSpPr>
        <p:spPr>
          <a:xfrm>
            <a:off x="655320" y="365125"/>
            <a:ext cx="5120114" cy="1692794"/>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None/>
            </a:pPr>
            <a:r>
              <a:rPr lang="en-US" sz="4100">
                <a:solidFill>
                  <a:schemeClr val="dk1"/>
                </a:solidFill>
                <a:latin typeface="Arial"/>
                <a:ea typeface="Arial"/>
                <a:cs typeface="Arial"/>
                <a:sym typeface="Arial"/>
              </a:rPr>
              <a:t>Assigning Responsibilities (Cont.)</a:t>
            </a:r>
            <a:endParaRPr/>
          </a:p>
        </p:txBody>
      </p:sp>
      <p:cxnSp>
        <p:nvCxnSpPr>
          <p:cNvPr id="164" name="Google Shape;164;p11"/>
          <p:cNvCxnSpPr/>
          <p:nvPr/>
        </p:nvCxnSpPr>
        <p:spPr>
          <a:xfrm>
            <a:off x="655320" y="2316480"/>
            <a:ext cx="4572000" cy="0"/>
          </a:xfrm>
          <a:prstGeom prst="straightConnector1">
            <a:avLst/>
          </a:prstGeom>
          <a:noFill/>
          <a:ln cap="sq" cmpd="sng" w="19050">
            <a:solidFill>
              <a:schemeClr val="dk1"/>
            </a:solidFill>
            <a:prstDash val="solid"/>
            <a:miter lim="800000"/>
            <a:headEnd len="sm" w="sm" type="none"/>
            <a:tailEnd len="sm" w="sm" type="none"/>
          </a:ln>
        </p:spPr>
      </p:cxnSp>
      <p:sp>
        <p:nvSpPr>
          <p:cNvPr id="165" name="Google Shape;165;p11"/>
          <p:cNvSpPr txBox="1"/>
          <p:nvPr/>
        </p:nvSpPr>
        <p:spPr>
          <a:xfrm>
            <a:off x="559628" y="2575042"/>
            <a:ext cx="5120113" cy="403841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2000">
                <a:solidFill>
                  <a:srgbClr val="7F7F7F"/>
                </a:solidFill>
                <a:latin typeface="Calibri"/>
                <a:ea typeface="Calibri"/>
                <a:cs typeface="Calibri"/>
                <a:sym typeface="Calibri"/>
              </a:rPr>
              <a:t>4. </a:t>
            </a:r>
            <a:r>
              <a:rPr lang="en-US" sz="2000" u="sng">
                <a:solidFill>
                  <a:srgbClr val="7F7F7F"/>
                </a:solidFill>
                <a:latin typeface="Calibri"/>
                <a:ea typeface="Calibri"/>
                <a:cs typeface="Calibri"/>
                <a:sym typeface="Calibri"/>
              </a:rPr>
              <a:t>Who will be manning registration/check-in</a:t>
            </a:r>
            <a:endParaRPr/>
          </a:p>
          <a:p>
            <a:pPr indent="-342900" lvl="0" marL="685800" marR="0" rtl="0" algn="l">
              <a:lnSpc>
                <a:spcPct val="90000"/>
              </a:lnSpc>
              <a:spcBef>
                <a:spcPts val="600"/>
              </a:spcBef>
              <a:spcAft>
                <a:spcPts val="0"/>
              </a:spcAft>
              <a:buClr>
                <a:srgbClr val="7F7F7F"/>
              </a:buClr>
              <a:buSzPts val="2000"/>
              <a:buFont typeface="Calibri"/>
              <a:buAutoNum type="alphaLcParenR"/>
            </a:pPr>
            <a:r>
              <a:rPr lang="en-US" sz="2000">
                <a:solidFill>
                  <a:srgbClr val="7F7F7F"/>
                </a:solidFill>
                <a:latin typeface="Calibri"/>
                <a:ea typeface="Calibri"/>
                <a:cs typeface="Calibri"/>
                <a:sym typeface="Calibri"/>
              </a:rPr>
              <a:t>Whoever is doing this should be responsible for obtaining the prospective members and parents' email and phone number for further contact after the event.</a:t>
            </a:r>
            <a:endParaRPr/>
          </a:p>
          <a:p>
            <a:pPr indent="0" lvl="0" marL="0" marR="0" rtl="0" algn="l">
              <a:lnSpc>
                <a:spcPct val="90000"/>
              </a:lnSpc>
              <a:spcBef>
                <a:spcPts val="600"/>
              </a:spcBef>
              <a:spcAft>
                <a:spcPts val="0"/>
              </a:spcAft>
              <a:buNone/>
            </a:pPr>
            <a:r>
              <a:rPr lang="en-US" sz="2000">
                <a:solidFill>
                  <a:srgbClr val="7F7F7F"/>
                </a:solidFill>
                <a:latin typeface="Calibri"/>
                <a:ea typeface="Calibri"/>
                <a:cs typeface="Calibri"/>
                <a:sym typeface="Calibri"/>
              </a:rPr>
              <a:t>5.  </a:t>
            </a:r>
            <a:r>
              <a:rPr lang="en-US" sz="2000" u="sng">
                <a:solidFill>
                  <a:srgbClr val="7F7F7F"/>
                </a:solidFill>
                <a:latin typeface="Calibri"/>
                <a:ea typeface="Calibri"/>
                <a:cs typeface="Calibri"/>
                <a:sym typeface="Calibri"/>
              </a:rPr>
              <a:t>Who will be giving a personal “thanks for  coming” at the end of the event?</a:t>
            </a:r>
            <a:endParaRPr/>
          </a:p>
          <a:p>
            <a:pPr indent="-342900" lvl="0" marL="685800" marR="0" rtl="0" algn="l">
              <a:lnSpc>
                <a:spcPct val="90000"/>
              </a:lnSpc>
              <a:spcBef>
                <a:spcPts val="600"/>
              </a:spcBef>
              <a:spcAft>
                <a:spcPts val="0"/>
              </a:spcAft>
              <a:buClr>
                <a:srgbClr val="7F7F7F"/>
              </a:buClr>
              <a:buSzPts val="2000"/>
              <a:buFont typeface="Calibri"/>
              <a:buAutoNum type="alphaLcParenR"/>
            </a:pPr>
            <a:r>
              <a:rPr lang="en-US" sz="2000">
                <a:solidFill>
                  <a:srgbClr val="7F7F7F"/>
                </a:solidFill>
                <a:latin typeface="Calibri"/>
                <a:ea typeface="Calibri"/>
                <a:cs typeface="Calibri"/>
                <a:sym typeface="Calibri"/>
              </a:rPr>
              <a:t>This is where you should be giving them an application for membership, marketing materials, and an invitation to your upcoming Open House event.</a:t>
            </a:r>
            <a:endParaRPr/>
          </a:p>
        </p:txBody>
      </p:sp>
      <p:pic>
        <p:nvPicPr>
          <p:cNvPr descr="Diagram&#10;&#10;Description automatically generated" id="166" name="Google Shape;166;p11"/>
          <p:cNvPicPr preferRelativeResize="0"/>
          <p:nvPr/>
        </p:nvPicPr>
        <p:blipFill rotWithShape="1">
          <a:blip r:embed="rId3">
            <a:alphaModFix/>
          </a:blip>
          <a:srcRect b="-1" l="16132" r="22419" t="0"/>
          <a:stretch/>
        </p:blipFill>
        <p:spPr>
          <a:xfrm>
            <a:off x="5775434" y="-108140"/>
            <a:ext cx="6512259" cy="7074279"/>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2"/>
          <p:cNvSpPr txBox="1"/>
          <p:nvPr/>
        </p:nvSpPr>
        <p:spPr>
          <a:xfrm>
            <a:off x="488049" y="341126"/>
            <a:ext cx="7826611" cy="149542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3400">
                <a:solidFill>
                  <a:schemeClr val="dk1"/>
                </a:solidFill>
                <a:latin typeface="Arial"/>
                <a:ea typeface="Arial"/>
                <a:cs typeface="Arial"/>
                <a:sym typeface="Arial"/>
              </a:rPr>
              <a:t>Step 9: Recruitment Reimbursement Program</a:t>
            </a:r>
            <a:endParaRPr/>
          </a:p>
          <a:p>
            <a:pPr indent="0" lvl="0" marL="0" marR="0" rtl="0" algn="l">
              <a:lnSpc>
                <a:spcPct val="90000"/>
              </a:lnSpc>
              <a:spcBef>
                <a:spcPts val="600"/>
              </a:spcBef>
              <a:spcAft>
                <a:spcPts val="0"/>
              </a:spcAft>
              <a:buNone/>
            </a:pPr>
            <a:r>
              <a:rPr b="1" lang="en-US" sz="2800">
                <a:solidFill>
                  <a:schemeClr val="dk1"/>
                </a:solidFill>
                <a:latin typeface="Arial"/>
                <a:ea typeface="Arial"/>
                <a:cs typeface="Arial"/>
                <a:sym typeface="Arial"/>
              </a:rPr>
              <a:t>3 Months Out</a:t>
            </a:r>
            <a:endParaRPr/>
          </a:p>
        </p:txBody>
      </p:sp>
      <p:sp>
        <p:nvSpPr>
          <p:cNvPr id="172" name="Google Shape;172;p12"/>
          <p:cNvSpPr txBox="1"/>
          <p:nvPr/>
        </p:nvSpPr>
        <p:spPr>
          <a:xfrm>
            <a:off x="488049" y="2078219"/>
            <a:ext cx="6702409" cy="46194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2400">
                <a:solidFill>
                  <a:srgbClr val="7F7F7F"/>
                </a:solidFill>
                <a:latin typeface="Calibri"/>
                <a:ea typeface="Calibri"/>
                <a:cs typeface="Calibri"/>
                <a:sym typeface="Calibri"/>
              </a:rPr>
              <a:t>One crucial step for every prospective member event that you should keep in mind is that Wisconsin DeMolay offers reimbursement for these events through our Recruitment Reimbursement Program. </a:t>
            </a:r>
            <a:endParaRPr/>
          </a:p>
          <a:p>
            <a:pPr indent="0" lvl="0" marL="0" marR="0" rtl="0" algn="l">
              <a:lnSpc>
                <a:spcPct val="90000"/>
              </a:lnSpc>
              <a:spcBef>
                <a:spcPts val="600"/>
              </a:spcBef>
              <a:spcAft>
                <a:spcPts val="0"/>
              </a:spcAft>
              <a:buNone/>
            </a:pPr>
            <a:r>
              <a:t/>
            </a:r>
            <a:endParaRPr sz="2400">
              <a:solidFill>
                <a:srgbClr val="7F7F7F"/>
              </a:solidFill>
              <a:latin typeface="Calibri"/>
              <a:ea typeface="Calibri"/>
              <a:cs typeface="Calibri"/>
              <a:sym typeface="Calibri"/>
            </a:endParaRPr>
          </a:p>
          <a:p>
            <a:pPr indent="-342900" lvl="0" marL="342900" marR="0" rtl="0" algn="l">
              <a:lnSpc>
                <a:spcPct val="90000"/>
              </a:lnSpc>
              <a:spcBef>
                <a:spcPts val="60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Submit the estimated budget and event itinerary to the Executive Officer prior to the event.</a:t>
            </a:r>
            <a:endParaRPr/>
          </a:p>
          <a:p>
            <a:pPr indent="-342900" lvl="0" marL="342900" marR="0" rtl="0" algn="l">
              <a:lnSpc>
                <a:spcPct val="90000"/>
              </a:lnSpc>
              <a:spcBef>
                <a:spcPts val="60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UMB will grant $750/per 6 month term for membership-based events</a:t>
            </a:r>
            <a:endParaRPr/>
          </a:p>
          <a:p>
            <a:pPr indent="-342900" lvl="0" marL="342900" marR="0" rtl="0" algn="l">
              <a:lnSpc>
                <a:spcPct val="90000"/>
              </a:lnSpc>
              <a:spcBef>
                <a:spcPts val="60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Receipts must be presented after the event (More in Step 21).</a:t>
            </a:r>
            <a:endParaRPr/>
          </a:p>
        </p:txBody>
      </p:sp>
      <p:pic>
        <p:nvPicPr>
          <p:cNvPr descr="A picture containing text, yellow&#10;&#10;Description automatically generated" id="173" name="Google Shape;173;p12"/>
          <p:cNvPicPr preferRelativeResize="0"/>
          <p:nvPr/>
        </p:nvPicPr>
        <p:blipFill rotWithShape="1">
          <a:blip r:embed="rId3">
            <a:alphaModFix/>
          </a:blip>
          <a:srcRect b="0" l="0" r="0" t="0"/>
          <a:stretch/>
        </p:blipFill>
        <p:spPr>
          <a:xfrm>
            <a:off x="6771202" y="718601"/>
            <a:ext cx="5420798" cy="54207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A crowd of people in a stadium&#10;&#10;Description automatically generated with medium confidence" id="178" name="Google Shape;178;p13"/>
          <p:cNvPicPr preferRelativeResize="0"/>
          <p:nvPr/>
        </p:nvPicPr>
        <p:blipFill rotWithShape="1">
          <a:blip r:embed="rId3">
            <a:alphaModFix/>
          </a:blip>
          <a:srcRect b="0" l="49629" r="-82963" t="0"/>
          <a:stretch/>
        </p:blipFill>
        <p:spPr>
          <a:xfrm>
            <a:off x="0" y="0"/>
            <a:ext cx="13035516" cy="6858000"/>
          </a:xfrm>
          <a:prstGeom prst="rect">
            <a:avLst/>
          </a:prstGeom>
          <a:noFill/>
          <a:ln>
            <a:noFill/>
          </a:ln>
          <a:effectLst>
            <a:outerShdw blurRad="50800" sx="101000" rotWithShape="0" algn="tl" dir="2700000" dist="38100" sy="101000">
              <a:srgbClr val="000000">
                <a:alpha val="87843"/>
              </a:srgbClr>
            </a:outerShdw>
          </a:effectLst>
        </p:spPr>
      </p:pic>
      <p:sp>
        <p:nvSpPr>
          <p:cNvPr id="179" name="Google Shape;179;p13"/>
          <p:cNvSpPr txBox="1"/>
          <p:nvPr/>
        </p:nvSpPr>
        <p:spPr>
          <a:xfrm>
            <a:off x="4067677" y="213535"/>
            <a:ext cx="7826611" cy="1495425"/>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None/>
            </a:pPr>
            <a:r>
              <a:rPr b="1" lang="en-US" sz="3400">
                <a:solidFill>
                  <a:schemeClr val="dk1"/>
                </a:solidFill>
                <a:latin typeface="Arial"/>
                <a:ea typeface="Arial"/>
                <a:cs typeface="Arial"/>
                <a:sym typeface="Arial"/>
              </a:rPr>
              <a:t>Step 10: Open House Prep</a:t>
            </a:r>
            <a:endParaRPr/>
          </a:p>
          <a:p>
            <a:pPr indent="0" lvl="0" marL="0" marR="0" rtl="0" algn="r">
              <a:lnSpc>
                <a:spcPct val="90000"/>
              </a:lnSpc>
              <a:spcBef>
                <a:spcPts val="600"/>
              </a:spcBef>
              <a:spcAft>
                <a:spcPts val="0"/>
              </a:spcAft>
              <a:buNone/>
            </a:pPr>
            <a:r>
              <a:rPr b="1" lang="en-US" sz="3400">
                <a:solidFill>
                  <a:schemeClr val="dk1"/>
                </a:solidFill>
                <a:latin typeface="Arial"/>
                <a:ea typeface="Arial"/>
                <a:cs typeface="Arial"/>
                <a:sym typeface="Arial"/>
              </a:rPr>
              <a:t>3 Months Out</a:t>
            </a:r>
            <a:endParaRPr/>
          </a:p>
        </p:txBody>
      </p:sp>
      <p:sp>
        <p:nvSpPr>
          <p:cNvPr id="180" name="Google Shape;180;p13"/>
          <p:cNvSpPr txBox="1"/>
          <p:nvPr/>
        </p:nvSpPr>
        <p:spPr>
          <a:xfrm>
            <a:off x="5308838" y="1847184"/>
            <a:ext cx="6702409" cy="46194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700">
                <a:solidFill>
                  <a:srgbClr val="7F7F7F"/>
                </a:solidFill>
                <a:latin typeface="Calibri"/>
                <a:ea typeface="Calibri"/>
                <a:cs typeface="Calibri"/>
                <a:sym typeface="Calibri"/>
              </a:rPr>
              <a:t>After your membership event you will want to host an open house at least 2-4 weeks after to help keep people interested and engaged.</a:t>
            </a:r>
            <a:endParaRPr/>
          </a:p>
          <a:p>
            <a:pPr indent="0" lvl="0" marL="0" marR="0" rtl="0" algn="l">
              <a:lnSpc>
                <a:spcPct val="90000"/>
              </a:lnSpc>
              <a:spcBef>
                <a:spcPts val="600"/>
              </a:spcBef>
              <a:spcAft>
                <a:spcPts val="0"/>
              </a:spcAft>
              <a:buNone/>
            </a:pPr>
            <a:r>
              <a:t/>
            </a:r>
            <a:endParaRPr sz="1700">
              <a:solidFill>
                <a:srgbClr val="7F7F7F"/>
              </a:solidFill>
              <a:latin typeface="Calibri"/>
              <a:ea typeface="Calibri"/>
              <a:cs typeface="Calibri"/>
              <a:sym typeface="Calibri"/>
            </a:endParaRPr>
          </a:p>
          <a:p>
            <a:pPr indent="0" lvl="0" marL="0" marR="0" rtl="0" algn="l">
              <a:lnSpc>
                <a:spcPct val="90000"/>
              </a:lnSpc>
              <a:spcBef>
                <a:spcPts val="600"/>
              </a:spcBef>
              <a:spcAft>
                <a:spcPts val="0"/>
              </a:spcAft>
              <a:buNone/>
            </a:pPr>
            <a:r>
              <a:rPr lang="en-US" sz="1700" u="sng">
                <a:solidFill>
                  <a:srgbClr val="7F7F7F"/>
                </a:solidFill>
                <a:latin typeface="Calibri"/>
                <a:ea typeface="Calibri"/>
                <a:cs typeface="Calibri"/>
                <a:sym typeface="Calibri"/>
              </a:rPr>
              <a:t>You will need to accomplish the following:</a:t>
            </a:r>
            <a:endParaRPr/>
          </a:p>
          <a:p>
            <a:pPr indent="-342900" lvl="0" marL="342900" marR="0" rtl="0" algn="l">
              <a:lnSpc>
                <a:spcPct val="90000"/>
              </a:lnSpc>
              <a:spcBef>
                <a:spcPts val="600"/>
              </a:spcBef>
              <a:spcAft>
                <a:spcPts val="0"/>
              </a:spcAft>
              <a:buClr>
                <a:srgbClr val="7F7F7F"/>
              </a:buClr>
              <a:buSzPts val="1700"/>
              <a:buFont typeface="Calibri"/>
              <a:buAutoNum type="arabicPeriod"/>
            </a:pPr>
            <a:r>
              <a:rPr lang="en-US" sz="1700">
                <a:solidFill>
                  <a:srgbClr val="7F7F7F"/>
                </a:solidFill>
                <a:latin typeface="Calibri"/>
                <a:ea typeface="Calibri"/>
                <a:cs typeface="Calibri"/>
                <a:sym typeface="Calibri"/>
              </a:rPr>
              <a:t>Choose which meeting night will be replaced with your open house.</a:t>
            </a:r>
            <a:endParaRPr/>
          </a:p>
          <a:p>
            <a:pPr indent="-342900" lvl="1" marL="8001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DO NOT HAVE A MEETING DURING YOUR OPEN HOUSE</a:t>
            </a:r>
            <a:endParaRPr/>
          </a:p>
          <a:p>
            <a:pPr indent="-342900" lvl="0" marL="342900" marR="0" rtl="0" algn="l">
              <a:lnSpc>
                <a:spcPct val="90000"/>
              </a:lnSpc>
              <a:spcBef>
                <a:spcPts val="600"/>
              </a:spcBef>
              <a:spcAft>
                <a:spcPts val="0"/>
              </a:spcAft>
              <a:buClr>
                <a:srgbClr val="7F7F7F"/>
              </a:buClr>
              <a:buSzPts val="1700"/>
              <a:buFont typeface="Calibri"/>
              <a:buAutoNum type="arabicPeriod"/>
            </a:pPr>
            <a:r>
              <a:rPr lang="en-US" sz="1700">
                <a:solidFill>
                  <a:srgbClr val="7F7F7F"/>
                </a:solidFill>
                <a:latin typeface="Calibri"/>
                <a:ea typeface="Calibri"/>
                <a:cs typeface="Calibri"/>
                <a:sym typeface="Calibri"/>
              </a:rPr>
              <a:t>What is the program for the night?</a:t>
            </a:r>
            <a:endParaRPr/>
          </a:p>
          <a:p>
            <a:pPr indent="-342900" lvl="0" marL="342900" marR="0" rtl="0" algn="l">
              <a:lnSpc>
                <a:spcPct val="90000"/>
              </a:lnSpc>
              <a:spcBef>
                <a:spcPts val="600"/>
              </a:spcBef>
              <a:spcAft>
                <a:spcPts val="0"/>
              </a:spcAft>
              <a:buClr>
                <a:srgbClr val="7F7F7F"/>
              </a:buClr>
              <a:buSzPts val="1700"/>
              <a:buFont typeface="Calibri"/>
              <a:buAutoNum type="arabicPeriod"/>
            </a:pPr>
            <a:r>
              <a:rPr lang="en-US" sz="1700">
                <a:solidFill>
                  <a:srgbClr val="7F7F7F"/>
                </a:solidFill>
                <a:latin typeface="Calibri"/>
                <a:ea typeface="Calibri"/>
                <a:cs typeface="Calibri"/>
                <a:sym typeface="Calibri"/>
              </a:rPr>
              <a:t>Who will be speaking?</a:t>
            </a:r>
            <a:endParaRPr/>
          </a:p>
          <a:p>
            <a:pPr indent="-342900" lvl="1" marL="8001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Which DeMolay will be welcoming everyone?</a:t>
            </a:r>
            <a:endParaRPr/>
          </a:p>
          <a:p>
            <a:pPr indent="-342900" lvl="1" marL="8001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Which advisor will be giving the open house presentation?</a:t>
            </a:r>
            <a:endParaRPr/>
          </a:p>
          <a:p>
            <a:pPr indent="-342900" lvl="0" marL="342900" marR="0" rtl="0" algn="l">
              <a:lnSpc>
                <a:spcPct val="90000"/>
              </a:lnSpc>
              <a:spcBef>
                <a:spcPts val="600"/>
              </a:spcBef>
              <a:spcAft>
                <a:spcPts val="0"/>
              </a:spcAft>
              <a:buClr>
                <a:srgbClr val="7F7F7F"/>
              </a:buClr>
              <a:buSzPts val="1700"/>
              <a:buFont typeface="Calibri"/>
              <a:buAutoNum type="arabicPeriod"/>
            </a:pPr>
            <a:r>
              <a:rPr lang="en-US" sz="1700">
                <a:solidFill>
                  <a:srgbClr val="7F7F7F"/>
                </a:solidFill>
                <a:latin typeface="Calibri"/>
                <a:ea typeface="Calibri"/>
                <a:cs typeface="Calibri"/>
                <a:sym typeface="Calibri"/>
              </a:rPr>
              <a:t>What will the boys be doing for fun during the parent's section?</a:t>
            </a:r>
            <a:endParaRPr/>
          </a:p>
          <a:p>
            <a:pPr indent="-342900" lvl="0" marL="342900" marR="0" rtl="0" algn="l">
              <a:lnSpc>
                <a:spcPct val="90000"/>
              </a:lnSpc>
              <a:spcBef>
                <a:spcPts val="600"/>
              </a:spcBef>
              <a:spcAft>
                <a:spcPts val="0"/>
              </a:spcAft>
              <a:buClr>
                <a:srgbClr val="7F7F7F"/>
              </a:buClr>
              <a:buSzPts val="1700"/>
              <a:buFont typeface="Calibri"/>
              <a:buAutoNum type="arabicPeriod"/>
            </a:pPr>
            <a:r>
              <a:rPr lang="en-US" sz="1700">
                <a:solidFill>
                  <a:srgbClr val="7F7F7F"/>
                </a:solidFill>
                <a:latin typeface="Calibri"/>
                <a:ea typeface="Calibri"/>
                <a:cs typeface="Calibri"/>
                <a:sym typeface="Calibri"/>
              </a:rPr>
              <a:t>Will there be food/beverages? Who will purchase those?</a:t>
            </a:r>
            <a:endParaRPr/>
          </a:p>
          <a:p>
            <a:pPr indent="-342900" lvl="0" marL="342900" marR="0" rtl="0" algn="l">
              <a:lnSpc>
                <a:spcPct val="90000"/>
              </a:lnSpc>
              <a:spcBef>
                <a:spcPts val="600"/>
              </a:spcBef>
              <a:spcAft>
                <a:spcPts val="0"/>
              </a:spcAft>
              <a:buClr>
                <a:srgbClr val="7F7F7F"/>
              </a:buClr>
              <a:buSzPts val="1700"/>
              <a:buFont typeface="Calibri"/>
              <a:buAutoNum type="arabicPeriod"/>
            </a:pPr>
            <a:r>
              <a:rPr lang="en-US" sz="1700">
                <a:solidFill>
                  <a:srgbClr val="7F7F7F"/>
                </a:solidFill>
                <a:latin typeface="Calibri"/>
                <a:ea typeface="Calibri"/>
                <a:cs typeface="Calibri"/>
                <a:sym typeface="Calibri"/>
              </a:rPr>
              <a:t>Who will be responsible for Chapter Room setup and Lodge cleaning?</a:t>
            </a:r>
            <a:endParaRPr/>
          </a:p>
          <a:p>
            <a:pPr indent="-234950" lvl="0" marL="342900" marR="0" rtl="0" algn="l">
              <a:lnSpc>
                <a:spcPct val="90000"/>
              </a:lnSpc>
              <a:spcBef>
                <a:spcPts val="600"/>
              </a:spcBef>
              <a:spcAft>
                <a:spcPts val="0"/>
              </a:spcAft>
              <a:buClr>
                <a:schemeClr val="dk1"/>
              </a:buClr>
              <a:buSzPts val="1700"/>
              <a:buFont typeface="Calibri"/>
              <a:buNone/>
            </a:pPr>
            <a:r>
              <a:t/>
            </a:r>
            <a:endParaRPr sz="1700">
              <a:solidFill>
                <a:srgbClr val="7F7F7F"/>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700">
                <a:solidFill>
                  <a:srgbClr val="7F7F7F"/>
                </a:solidFill>
                <a:latin typeface="Calibri"/>
                <a:ea typeface="Calibri"/>
                <a:cs typeface="Calibri"/>
                <a:sym typeface="Calibri"/>
              </a:rPr>
              <a:t>Visit </a:t>
            </a:r>
            <a:r>
              <a:rPr b="1" lang="en-US" sz="1700" u="sng">
                <a:solidFill>
                  <a:srgbClr val="7F7F7F"/>
                </a:solidFill>
                <a:latin typeface="Calibri"/>
                <a:ea typeface="Calibri"/>
                <a:cs typeface="Calibri"/>
                <a:sym typeface="Calibri"/>
              </a:rPr>
              <a:t>widemolay.org/membership-corner </a:t>
            </a:r>
            <a:r>
              <a:rPr b="1" lang="en-US" sz="1700">
                <a:solidFill>
                  <a:srgbClr val="7F7F7F"/>
                </a:solidFill>
                <a:latin typeface="Calibri"/>
                <a:ea typeface="Calibri"/>
                <a:cs typeface="Calibri"/>
                <a:sym typeface="Calibri"/>
              </a:rPr>
              <a:t>to download the open house presentation.</a:t>
            </a:r>
            <a:endParaRPr/>
          </a:p>
          <a:p>
            <a:pPr indent="0" lvl="0" marL="0" marR="0" rtl="0" algn="l">
              <a:lnSpc>
                <a:spcPct val="90000"/>
              </a:lnSpc>
              <a:spcBef>
                <a:spcPts val="600"/>
              </a:spcBef>
              <a:spcAft>
                <a:spcPts val="0"/>
              </a:spcAft>
              <a:buNone/>
            </a:pPr>
            <a:r>
              <a:t/>
            </a:r>
            <a:endParaRPr sz="1700">
              <a:solidFill>
                <a:srgbClr val="7F7F7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4"/>
          <p:cNvSpPr txBox="1"/>
          <p:nvPr/>
        </p:nvSpPr>
        <p:spPr>
          <a:xfrm>
            <a:off x="452610" y="202903"/>
            <a:ext cx="4661650" cy="149542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3400">
                <a:solidFill>
                  <a:schemeClr val="dk1"/>
                </a:solidFill>
                <a:latin typeface="Arial"/>
                <a:ea typeface="Arial"/>
                <a:cs typeface="Arial"/>
                <a:sym typeface="Arial"/>
              </a:rPr>
              <a:t>Event Promotion </a:t>
            </a:r>
            <a:endParaRPr/>
          </a:p>
          <a:p>
            <a:pPr indent="0" lvl="0" marL="0" marR="0" rtl="0" algn="l">
              <a:lnSpc>
                <a:spcPct val="90000"/>
              </a:lnSpc>
              <a:spcBef>
                <a:spcPts val="600"/>
              </a:spcBef>
              <a:spcAft>
                <a:spcPts val="0"/>
              </a:spcAft>
              <a:buNone/>
            </a:pPr>
            <a:r>
              <a:rPr b="1" lang="en-US" sz="2800">
                <a:solidFill>
                  <a:schemeClr val="dk1"/>
                </a:solidFill>
                <a:latin typeface="Arial"/>
                <a:ea typeface="Arial"/>
                <a:cs typeface="Arial"/>
                <a:sym typeface="Arial"/>
              </a:rPr>
              <a:t>2 Months Out</a:t>
            </a:r>
            <a:endParaRPr/>
          </a:p>
        </p:txBody>
      </p:sp>
      <p:sp>
        <p:nvSpPr>
          <p:cNvPr id="186" name="Google Shape;186;p14"/>
          <p:cNvSpPr txBox="1"/>
          <p:nvPr/>
        </p:nvSpPr>
        <p:spPr>
          <a:xfrm>
            <a:off x="452610" y="1698328"/>
            <a:ext cx="6702409" cy="4959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700">
                <a:solidFill>
                  <a:srgbClr val="7F7F7F"/>
                </a:solidFill>
                <a:latin typeface="Calibri"/>
                <a:ea typeface="Calibri"/>
                <a:cs typeface="Calibri"/>
                <a:sym typeface="Calibri"/>
              </a:rPr>
              <a:t>Now is the time to start promoting your event to those on the prospective member lists mentioned earlier as well as internally with our chapters in Wisconsin DeMolay!</a:t>
            </a:r>
            <a:endParaRPr/>
          </a:p>
          <a:p>
            <a:pPr indent="0" lvl="0" marL="0" marR="0" rtl="0" algn="l">
              <a:lnSpc>
                <a:spcPct val="90000"/>
              </a:lnSpc>
              <a:spcBef>
                <a:spcPts val="600"/>
              </a:spcBef>
              <a:spcAft>
                <a:spcPts val="0"/>
              </a:spcAft>
              <a:buNone/>
            </a:pPr>
            <a:r>
              <a:t/>
            </a:r>
            <a:endParaRPr sz="1700">
              <a:solidFill>
                <a:srgbClr val="7F7F7F"/>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700" u="sng">
                <a:solidFill>
                  <a:srgbClr val="7F7F7F"/>
                </a:solidFill>
                <a:latin typeface="Calibri"/>
                <a:ea typeface="Calibri"/>
                <a:cs typeface="Calibri"/>
                <a:sym typeface="Calibri"/>
              </a:rPr>
              <a:t>Step 11: Package/Send out Mailings</a:t>
            </a:r>
            <a:endParaRPr/>
          </a:p>
          <a:p>
            <a:pPr indent="-342900" lvl="1" marL="8001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Schedule a time where those responsible for invitations and mailings can meet to properly fold and package mailings</a:t>
            </a:r>
            <a:endParaRPr/>
          </a:p>
          <a:p>
            <a:pPr indent="-342900" lvl="1" marL="8001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Mail out all invitations when they are completed</a:t>
            </a:r>
            <a:endParaRPr/>
          </a:p>
          <a:p>
            <a:pPr indent="0" lvl="0" marL="0" marR="0" rtl="0" algn="l">
              <a:lnSpc>
                <a:spcPct val="90000"/>
              </a:lnSpc>
              <a:spcBef>
                <a:spcPts val="600"/>
              </a:spcBef>
              <a:spcAft>
                <a:spcPts val="0"/>
              </a:spcAft>
              <a:buNone/>
            </a:pPr>
            <a:r>
              <a:rPr b="1" lang="en-US" sz="1700" u="sng">
                <a:solidFill>
                  <a:srgbClr val="7F7F7F"/>
                </a:solidFill>
                <a:latin typeface="Calibri"/>
                <a:ea typeface="Calibri"/>
                <a:cs typeface="Calibri"/>
                <a:sym typeface="Calibri"/>
              </a:rPr>
              <a:t>Step 12: Internal Promotions</a:t>
            </a:r>
            <a:endParaRPr/>
          </a:p>
          <a:p>
            <a:pPr indent="-342900" lvl="1" marL="8001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Invite the following entities to encourage a larger DeMolay presence</a:t>
            </a:r>
            <a:endParaRPr/>
          </a:p>
          <a:p>
            <a:pPr indent="-400050" lvl="2" marL="1314450" marR="0" rtl="0" algn="l">
              <a:lnSpc>
                <a:spcPct val="90000"/>
              </a:lnSpc>
              <a:spcBef>
                <a:spcPts val="600"/>
              </a:spcBef>
              <a:spcAft>
                <a:spcPts val="0"/>
              </a:spcAft>
              <a:buClr>
                <a:srgbClr val="7F7F7F"/>
              </a:buClr>
              <a:buSzPts val="1700"/>
              <a:buFont typeface="Calibri"/>
              <a:buAutoNum type="romanLcPeriod"/>
            </a:pPr>
            <a:r>
              <a:rPr b="0" i="0" lang="en-US" sz="1700" u="none" cap="none" strike="noStrike">
                <a:solidFill>
                  <a:srgbClr val="7F7F7F"/>
                </a:solidFill>
                <a:latin typeface="Calibri"/>
                <a:ea typeface="Calibri"/>
                <a:cs typeface="Calibri"/>
                <a:sym typeface="Calibri"/>
              </a:rPr>
              <a:t>Chapters, State Officers, Priory, Court of Chevaliers</a:t>
            </a:r>
            <a:endParaRPr/>
          </a:p>
          <a:p>
            <a:pPr indent="-342900" lvl="1" marL="8001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Strongly encourage Active DeMolay to wear DeMolay attire.</a:t>
            </a:r>
            <a:endParaRPr/>
          </a:p>
          <a:p>
            <a:pPr indent="-342900" lvl="1" marL="800100" marR="0" rtl="0" algn="l">
              <a:lnSpc>
                <a:spcPct val="90000"/>
              </a:lnSpc>
              <a:spcBef>
                <a:spcPts val="600"/>
              </a:spcBef>
              <a:spcAft>
                <a:spcPts val="0"/>
              </a:spcAft>
              <a:buClr>
                <a:srgbClr val="7F7F7F"/>
              </a:buClr>
              <a:buSzPts val="1700"/>
              <a:buFont typeface="Calibri"/>
              <a:buAutoNum type="alphaLcParenR"/>
            </a:pPr>
            <a:r>
              <a:rPr b="0" i="0" lang="en-US" sz="1700" u="none" cap="none" strike="noStrike">
                <a:solidFill>
                  <a:srgbClr val="7F7F7F"/>
                </a:solidFill>
                <a:latin typeface="Calibri"/>
                <a:ea typeface="Calibri"/>
                <a:cs typeface="Calibri"/>
                <a:sym typeface="Calibri"/>
              </a:rPr>
              <a:t>Submit event to the Operations Coordinator at </a:t>
            </a:r>
            <a:r>
              <a:rPr b="0" i="0" lang="en-US" sz="1700" u="sng" cap="none" strike="noStrike">
                <a:solidFill>
                  <a:srgbClr val="7F7F7F"/>
                </a:solidFill>
                <a:latin typeface="Calibri"/>
                <a:ea typeface="Calibri"/>
                <a:cs typeface="Calibri"/>
                <a:sym typeface="Calibri"/>
                <a:hlinkClick r:id="rId3">
                  <a:extLst>
                    <a:ext uri="{A12FA001-AC4F-418D-AE19-62706E023703}">
                      <ahyp:hlinkClr val="tx"/>
                    </a:ext>
                  </a:extLst>
                </a:hlinkClick>
              </a:rPr>
              <a:t>websubmissions@widemolay.org</a:t>
            </a:r>
            <a:r>
              <a:rPr b="0" i="0" lang="en-US" sz="1700" u="none" cap="none" strike="noStrike">
                <a:solidFill>
                  <a:srgbClr val="7F7F7F"/>
                </a:solidFill>
                <a:latin typeface="Calibri"/>
                <a:ea typeface="Calibri"/>
                <a:cs typeface="Calibri"/>
                <a:sym typeface="Calibri"/>
              </a:rPr>
              <a:t> to insert into the Badger and on the website. Also request Social Media posts and promotional materials if needed.</a:t>
            </a:r>
            <a:endParaRPr/>
          </a:p>
          <a:p>
            <a:pPr indent="-234950" lvl="1" marL="800100" marR="0" rtl="0" algn="l">
              <a:lnSpc>
                <a:spcPct val="90000"/>
              </a:lnSpc>
              <a:spcBef>
                <a:spcPts val="600"/>
              </a:spcBef>
              <a:spcAft>
                <a:spcPts val="0"/>
              </a:spcAft>
              <a:buClr>
                <a:schemeClr val="dk1"/>
              </a:buClr>
              <a:buSzPts val="1700"/>
              <a:buFont typeface="Calibri"/>
              <a:buNone/>
            </a:pPr>
            <a:r>
              <a:t/>
            </a:r>
            <a:endParaRPr b="0" i="0" sz="1700" u="none" cap="none" strike="noStrike">
              <a:solidFill>
                <a:srgbClr val="7F7F7F"/>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sz="1700">
              <a:solidFill>
                <a:srgbClr val="7F7F7F"/>
              </a:solidFill>
              <a:latin typeface="Calibri"/>
              <a:ea typeface="Calibri"/>
              <a:cs typeface="Calibri"/>
              <a:sym typeface="Calibri"/>
            </a:endParaRPr>
          </a:p>
        </p:txBody>
      </p:sp>
      <p:pic>
        <p:nvPicPr>
          <p:cNvPr descr="A close-up of a parking meter&#10;&#10;Description automatically generated with low confidence" id="187" name="Google Shape;187;p14"/>
          <p:cNvPicPr preferRelativeResize="0"/>
          <p:nvPr/>
        </p:nvPicPr>
        <p:blipFill rotWithShape="1">
          <a:blip r:embed="rId4">
            <a:alphaModFix/>
          </a:blip>
          <a:srcRect b="0" l="0" r="0" t="0"/>
          <a:stretch/>
        </p:blipFill>
        <p:spPr>
          <a:xfrm>
            <a:off x="7522377" y="0"/>
            <a:ext cx="10267627" cy="6858000"/>
          </a:xfrm>
          <a:prstGeom prst="rect">
            <a:avLst/>
          </a:prstGeom>
          <a:noFill/>
          <a:ln>
            <a:noFill/>
          </a:ln>
          <a:effectLst>
            <a:outerShdw blurRad="50800" sx="101000" rotWithShape="0" algn="tr" sy="101000">
              <a:srgbClr val="000000">
                <a:alpha val="14901"/>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9000">
              <a:srgbClr val="F2F2F2"/>
            </a:gs>
            <a:gs pos="100000">
              <a:srgbClr val="D8D8D8"/>
            </a:gs>
          </a:gsLst>
          <a:path path="circle">
            <a:fillToRect b="50%" l="50%" r="50%" t="50%"/>
          </a:path>
          <a:tileRect/>
        </a:gradFill>
      </p:bgPr>
    </p:bg>
    <p:spTree>
      <p:nvGrpSpPr>
        <p:cNvPr id="191" name="Shape 191"/>
        <p:cNvGrpSpPr/>
        <p:nvPr/>
      </p:nvGrpSpPr>
      <p:grpSpPr>
        <a:xfrm>
          <a:off x="0" y="0"/>
          <a:ext cx="0" cy="0"/>
          <a:chOff x="0" y="0"/>
          <a:chExt cx="0" cy="0"/>
        </a:xfrm>
      </p:grpSpPr>
      <p:sp>
        <p:nvSpPr>
          <p:cNvPr id="192" name="Google Shape;192;p15"/>
          <p:cNvSpPr txBox="1"/>
          <p:nvPr/>
        </p:nvSpPr>
        <p:spPr>
          <a:xfrm>
            <a:off x="481014" y="327025"/>
            <a:ext cx="5167311" cy="19462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3600">
                <a:solidFill>
                  <a:schemeClr val="dk1"/>
                </a:solidFill>
                <a:latin typeface="Arial"/>
                <a:ea typeface="Arial"/>
                <a:cs typeface="Arial"/>
                <a:sym typeface="Arial"/>
              </a:rPr>
              <a:t>Step 13: </a:t>
            </a:r>
            <a:endParaRPr/>
          </a:p>
          <a:p>
            <a:pPr indent="0" lvl="0" marL="0" marR="0" rtl="0" algn="l">
              <a:lnSpc>
                <a:spcPct val="90000"/>
              </a:lnSpc>
              <a:spcBef>
                <a:spcPts val="600"/>
              </a:spcBef>
              <a:spcAft>
                <a:spcPts val="0"/>
              </a:spcAft>
              <a:buNone/>
            </a:pPr>
            <a:r>
              <a:rPr b="1" lang="en-US" sz="3600">
                <a:solidFill>
                  <a:schemeClr val="dk1"/>
                </a:solidFill>
                <a:latin typeface="Arial"/>
                <a:ea typeface="Arial"/>
                <a:cs typeface="Arial"/>
                <a:sym typeface="Arial"/>
              </a:rPr>
              <a:t>Take a breath</a:t>
            </a:r>
            <a:endParaRPr/>
          </a:p>
          <a:p>
            <a:pPr indent="0" lvl="0" marL="0" marR="0" rtl="0" algn="l">
              <a:lnSpc>
                <a:spcPct val="90000"/>
              </a:lnSpc>
              <a:spcBef>
                <a:spcPts val="600"/>
              </a:spcBef>
              <a:spcAft>
                <a:spcPts val="0"/>
              </a:spcAft>
              <a:buNone/>
            </a:pPr>
            <a:r>
              <a:rPr b="1" lang="en-US" sz="3600">
                <a:solidFill>
                  <a:schemeClr val="dk1"/>
                </a:solidFill>
                <a:latin typeface="Arial"/>
                <a:ea typeface="Arial"/>
                <a:cs typeface="Arial"/>
                <a:sym typeface="Arial"/>
              </a:rPr>
              <a:t>you earned it.</a:t>
            </a:r>
            <a:endParaRPr/>
          </a:p>
        </p:txBody>
      </p:sp>
      <p:sp>
        <p:nvSpPr>
          <p:cNvPr id="193" name="Google Shape;193;p15"/>
          <p:cNvSpPr txBox="1"/>
          <p:nvPr/>
        </p:nvSpPr>
        <p:spPr>
          <a:xfrm>
            <a:off x="222066" y="3135609"/>
            <a:ext cx="6146836" cy="121310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2400">
                <a:solidFill>
                  <a:srgbClr val="7F7F7F"/>
                </a:solidFill>
                <a:latin typeface="Calibri"/>
                <a:ea typeface="Calibri"/>
                <a:cs typeface="Calibri"/>
                <a:sym typeface="Calibri"/>
              </a:rPr>
              <a:t>Most of your work at this point is done! There are only a few more things to do before your event so take a much-needed break.</a:t>
            </a:r>
            <a:endParaRPr/>
          </a:p>
          <a:p>
            <a:pPr indent="152400" lvl="0" marL="0" marR="0" rtl="0" algn="l">
              <a:lnSpc>
                <a:spcPct val="90000"/>
              </a:lnSpc>
              <a:spcBef>
                <a:spcPts val="600"/>
              </a:spcBef>
              <a:spcAft>
                <a:spcPts val="0"/>
              </a:spcAft>
              <a:buClr>
                <a:schemeClr val="dk1"/>
              </a:buClr>
              <a:buSzPts val="2400"/>
              <a:buFont typeface="Arial"/>
              <a:buNone/>
            </a:pPr>
            <a:r>
              <a:t/>
            </a:r>
            <a:endParaRPr sz="2400">
              <a:solidFill>
                <a:srgbClr val="7F7F7F"/>
              </a:solidFill>
              <a:latin typeface="Calibri"/>
              <a:ea typeface="Calibri"/>
              <a:cs typeface="Calibri"/>
              <a:sym typeface="Calibri"/>
            </a:endParaRPr>
          </a:p>
          <a:p>
            <a:pPr indent="152400" lvl="0" marL="0" marR="0" rtl="0" algn="l">
              <a:lnSpc>
                <a:spcPct val="90000"/>
              </a:lnSpc>
              <a:spcBef>
                <a:spcPts val="600"/>
              </a:spcBef>
              <a:spcAft>
                <a:spcPts val="0"/>
              </a:spcAft>
              <a:buClr>
                <a:schemeClr val="dk1"/>
              </a:buClr>
              <a:buSzPts val="2400"/>
              <a:buFont typeface="Arial"/>
              <a:buNone/>
            </a:pPr>
            <a:r>
              <a:t/>
            </a:r>
            <a:endParaRPr sz="2400">
              <a:solidFill>
                <a:srgbClr val="7F7F7F"/>
              </a:solidFill>
              <a:latin typeface="Calibri"/>
              <a:ea typeface="Calibri"/>
              <a:cs typeface="Calibri"/>
              <a:sym typeface="Calibri"/>
            </a:endParaRPr>
          </a:p>
        </p:txBody>
      </p:sp>
      <p:pic>
        <p:nvPicPr>
          <p:cNvPr descr="A cat lying on a ledge&#10;&#10;Description automatically generated with low confidence" id="194" name="Google Shape;194;p15"/>
          <p:cNvPicPr preferRelativeResize="0"/>
          <p:nvPr/>
        </p:nvPicPr>
        <p:blipFill rotWithShape="1">
          <a:blip r:embed="rId3">
            <a:alphaModFix/>
          </a:blip>
          <a:srcRect b="-1" l="10382" r="27096" t="0"/>
          <a:stretch/>
        </p:blipFill>
        <p:spPr>
          <a:xfrm>
            <a:off x="5330047" y="-223285"/>
            <a:ext cx="7063972" cy="7485321"/>
          </a:xfrm>
          <a:custGeom>
            <a:rect b="b" l="l" r="r" t="t"/>
            <a:pathLst>
              <a:path extrusionOk="0" h="6856412" w="6470464">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6"/>
          <p:cNvSpPr txBox="1"/>
          <p:nvPr/>
        </p:nvSpPr>
        <p:spPr>
          <a:xfrm>
            <a:off x="7002266" y="171006"/>
            <a:ext cx="4661650" cy="1495425"/>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None/>
            </a:pPr>
            <a:r>
              <a:rPr b="1" lang="en-US" sz="3400">
                <a:solidFill>
                  <a:schemeClr val="dk1"/>
                </a:solidFill>
                <a:latin typeface="Arial"/>
                <a:ea typeface="Arial"/>
                <a:cs typeface="Arial"/>
                <a:sym typeface="Arial"/>
              </a:rPr>
              <a:t>The Last Month</a:t>
            </a:r>
            <a:endParaRPr/>
          </a:p>
        </p:txBody>
      </p:sp>
      <p:sp>
        <p:nvSpPr>
          <p:cNvPr id="200" name="Google Shape;200;p16"/>
          <p:cNvSpPr txBox="1"/>
          <p:nvPr/>
        </p:nvSpPr>
        <p:spPr>
          <a:xfrm>
            <a:off x="5489591" y="1528206"/>
            <a:ext cx="6702409" cy="4959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000">
                <a:solidFill>
                  <a:srgbClr val="7F7F7F"/>
                </a:solidFill>
                <a:latin typeface="Calibri"/>
                <a:ea typeface="Calibri"/>
                <a:cs typeface="Calibri"/>
                <a:sym typeface="Calibri"/>
              </a:rPr>
              <a:t>Your event is 30 days out, time to complete the final small tasks leading up to your event</a:t>
            </a:r>
            <a:endParaRPr/>
          </a:p>
          <a:p>
            <a:pPr indent="0" lvl="0" marL="0" marR="0" rtl="0" algn="l">
              <a:lnSpc>
                <a:spcPct val="90000"/>
              </a:lnSpc>
              <a:spcBef>
                <a:spcPts val="600"/>
              </a:spcBef>
              <a:spcAft>
                <a:spcPts val="0"/>
              </a:spcAft>
              <a:buNone/>
            </a:pPr>
            <a:r>
              <a:t/>
            </a:r>
            <a:endParaRPr sz="2000">
              <a:solidFill>
                <a:srgbClr val="7F7F7F"/>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2000" u="sng">
                <a:solidFill>
                  <a:srgbClr val="7F7F7F"/>
                </a:solidFill>
                <a:latin typeface="Calibri"/>
                <a:ea typeface="Calibri"/>
                <a:cs typeface="Calibri"/>
                <a:sym typeface="Calibri"/>
              </a:rPr>
              <a:t>Step 14: Final Internal Promotion</a:t>
            </a:r>
            <a:endParaRPr/>
          </a:p>
          <a:p>
            <a:pPr indent="-342900" lvl="1" marL="800100" marR="0" rtl="0" algn="l">
              <a:lnSpc>
                <a:spcPct val="90000"/>
              </a:lnSpc>
              <a:spcBef>
                <a:spcPts val="600"/>
              </a:spcBef>
              <a:spcAft>
                <a:spcPts val="0"/>
              </a:spcAft>
              <a:buClr>
                <a:srgbClr val="7F7F7F"/>
              </a:buClr>
              <a:buSzPts val="2000"/>
              <a:buFont typeface="Calibri"/>
              <a:buAutoNum type="alphaLcParenR"/>
            </a:pPr>
            <a:r>
              <a:rPr b="0" i="0" lang="en-US" sz="2000" u="none" cap="none" strike="noStrike">
                <a:solidFill>
                  <a:srgbClr val="7F7F7F"/>
                </a:solidFill>
                <a:latin typeface="Calibri"/>
                <a:ea typeface="Calibri"/>
                <a:cs typeface="Calibri"/>
                <a:sym typeface="Calibri"/>
              </a:rPr>
              <a:t>Reminder email to all the entities from Step 12</a:t>
            </a:r>
            <a:endParaRPr/>
          </a:p>
          <a:p>
            <a:pPr indent="0" lvl="0" marL="0" marR="0" rtl="0" algn="l">
              <a:lnSpc>
                <a:spcPct val="90000"/>
              </a:lnSpc>
              <a:spcBef>
                <a:spcPts val="600"/>
              </a:spcBef>
              <a:spcAft>
                <a:spcPts val="0"/>
              </a:spcAft>
              <a:buNone/>
            </a:pPr>
            <a:r>
              <a:rPr b="1" lang="en-US" sz="2000" u="sng">
                <a:solidFill>
                  <a:srgbClr val="7F7F7F"/>
                </a:solidFill>
                <a:latin typeface="Calibri"/>
                <a:ea typeface="Calibri"/>
                <a:cs typeface="Calibri"/>
                <a:sym typeface="Calibri"/>
              </a:rPr>
              <a:t>Step 15: RSVP Follow Ups</a:t>
            </a:r>
            <a:endParaRPr/>
          </a:p>
          <a:p>
            <a:pPr indent="-342900" lvl="1" marL="800100" marR="0" rtl="0" algn="l">
              <a:lnSpc>
                <a:spcPct val="90000"/>
              </a:lnSpc>
              <a:spcBef>
                <a:spcPts val="600"/>
              </a:spcBef>
              <a:spcAft>
                <a:spcPts val="0"/>
              </a:spcAft>
              <a:buClr>
                <a:srgbClr val="7F7F7F"/>
              </a:buClr>
              <a:buSzPts val="2000"/>
              <a:buFont typeface="Calibri"/>
              <a:buAutoNum type="alphaLcParenR"/>
            </a:pPr>
            <a:r>
              <a:rPr b="0" i="0" lang="en-US" sz="2000" u="none" cap="none" strike="noStrike">
                <a:solidFill>
                  <a:srgbClr val="7F7F7F"/>
                </a:solidFill>
                <a:latin typeface="Calibri"/>
                <a:ea typeface="Calibri"/>
                <a:cs typeface="Calibri"/>
                <a:sym typeface="Calibri"/>
              </a:rPr>
              <a:t>Find out how many people are RSVP’d to gauge need for supplies and food/beverages.</a:t>
            </a:r>
            <a:endParaRPr/>
          </a:p>
          <a:p>
            <a:pPr indent="-342900" lvl="1" marL="800100" marR="0" rtl="0" algn="l">
              <a:lnSpc>
                <a:spcPct val="90000"/>
              </a:lnSpc>
              <a:spcBef>
                <a:spcPts val="600"/>
              </a:spcBef>
              <a:spcAft>
                <a:spcPts val="0"/>
              </a:spcAft>
              <a:buClr>
                <a:srgbClr val="7F7F7F"/>
              </a:buClr>
              <a:buSzPts val="2000"/>
              <a:buFont typeface="Calibri"/>
              <a:buAutoNum type="alphaLcParenR"/>
            </a:pPr>
            <a:r>
              <a:rPr b="0" i="0" lang="en-US" sz="2000" u="none" cap="none" strike="noStrike">
                <a:solidFill>
                  <a:srgbClr val="7F7F7F"/>
                </a:solidFill>
                <a:latin typeface="Calibri"/>
                <a:ea typeface="Calibri"/>
                <a:cs typeface="Calibri"/>
                <a:sym typeface="Calibri"/>
              </a:rPr>
              <a:t>Share final numbers with the venue if needed</a:t>
            </a:r>
            <a:endParaRPr/>
          </a:p>
          <a:p>
            <a:pPr indent="0" lvl="0" marL="0" marR="0" rtl="0" algn="l">
              <a:lnSpc>
                <a:spcPct val="90000"/>
              </a:lnSpc>
              <a:spcBef>
                <a:spcPts val="600"/>
              </a:spcBef>
              <a:spcAft>
                <a:spcPts val="0"/>
              </a:spcAft>
              <a:buNone/>
            </a:pPr>
            <a:r>
              <a:rPr b="1" lang="en-US" sz="2000" u="sng">
                <a:solidFill>
                  <a:srgbClr val="7F7F7F"/>
                </a:solidFill>
                <a:latin typeface="Calibri"/>
                <a:ea typeface="Calibri"/>
                <a:cs typeface="Calibri"/>
                <a:sym typeface="Calibri"/>
              </a:rPr>
              <a:t>Step 16: Establish a Transportation Plan</a:t>
            </a:r>
            <a:endParaRPr/>
          </a:p>
          <a:p>
            <a:pPr indent="-342900" lvl="1" marL="800100" marR="0" rtl="0" algn="l">
              <a:lnSpc>
                <a:spcPct val="90000"/>
              </a:lnSpc>
              <a:spcBef>
                <a:spcPts val="600"/>
              </a:spcBef>
              <a:spcAft>
                <a:spcPts val="0"/>
              </a:spcAft>
              <a:buClr>
                <a:srgbClr val="7F7F7F"/>
              </a:buClr>
              <a:buSzPts val="2000"/>
              <a:buFont typeface="Calibri"/>
              <a:buAutoNum type="alphaLcParenR"/>
            </a:pPr>
            <a:r>
              <a:rPr b="0" i="0" lang="en-US" sz="2000" u="none" cap="none" strike="noStrike">
                <a:solidFill>
                  <a:srgbClr val="7F7F7F"/>
                </a:solidFill>
                <a:latin typeface="Calibri"/>
                <a:ea typeface="Calibri"/>
                <a:cs typeface="Calibri"/>
                <a:sym typeface="Calibri"/>
              </a:rPr>
              <a:t>How will your chapter members get to and from the event?</a:t>
            </a:r>
            <a:endParaRPr/>
          </a:p>
          <a:p>
            <a:pPr indent="-342900" lvl="1" marL="800100" marR="0" rtl="0" algn="l">
              <a:lnSpc>
                <a:spcPct val="90000"/>
              </a:lnSpc>
              <a:spcBef>
                <a:spcPts val="600"/>
              </a:spcBef>
              <a:spcAft>
                <a:spcPts val="0"/>
              </a:spcAft>
              <a:buClr>
                <a:srgbClr val="7F7F7F"/>
              </a:buClr>
              <a:buSzPts val="2000"/>
              <a:buFont typeface="Calibri"/>
              <a:buAutoNum type="alphaLcParenR"/>
            </a:pPr>
            <a:r>
              <a:rPr b="0" i="0" lang="en-US" sz="2000" u="none" cap="none" strike="noStrike">
                <a:solidFill>
                  <a:srgbClr val="7F7F7F"/>
                </a:solidFill>
                <a:latin typeface="Calibri"/>
                <a:ea typeface="Calibri"/>
                <a:cs typeface="Calibri"/>
                <a:sym typeface="Calibri"/>
              </a:rPr>
              <a:t>Remind members that they should arrive 30-45 minutes prior to the event.</a:t>
            </a:r>
            <a:endParaRPr/>
          </a:p>
          <a:p>
            <a:pPr indent="-234950" lvl="1" marL="800100" marR="0" rtl="0" algn="l">
              <a:lnSpc>
                <a:spcPct val="90000"/>
              </a:lnSpc>
              <a:spcBef>
                <a:spcPts val="600"/>
              </a:spcBef>
              <a:spcAft>
                <a:spcPts val="0"/>
              </a:spcAft>
              <a:buClr>
                <a:schemeClr val="dk1"/>
              </a:buClr>
              <a:buSzPts val="1700"/>
              <a:buFont typeface="Calibri"/>
              <a:buNone/>
            </a:pPr>
            <a:r>
              <a:t/>
            </a:r>
            <a:endParaRPr b="0" i="0" sz="1700" u="none" cap="none" strike="noStrike">
              <a:solidFill>
                <a:srgbClr val="7F7F7F"/>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sz="1700">
              <a:solidFill>
                <a:srgbClr val="7F7F7F"/>
              </a:solidFill>
              <a:latin typeface="Calibri"/>
              <a:ea typeface="Calibri"/>
              <a:cs typeface="Calibri"/>
              <a:sym typeface="Calibri"/>
            </a:endParaRPr>
          </a:p>
        </p:txBody>
      </p:sp>
      <p:pic>
        <p:nvPicPr>
          <p:cNvPr descr="A picture containing text, sign&#10;&#10;Description automatically generated" id="201" name="Google Shape;201;p16"/>
          <p:cNvPicPr preferRelativeResize="0"/>
          <p:nvPr/>
        </p:nvPicPr>
        <p:blipFill rotWithShape="1">
          <a:blip r:embed="rId3">
            <a:alphaModFix/>
          </a:blip>
          <a:srcRect b="0" l="0" r="0" t="0"/>
          <a:stretch/>
        </p:blipFill>
        <p:spPr>
          <a:xfrm rot="-209559">
            <a:off x="312254" y="1083565"/>
            <a:ext cx="4877481" cy="4877481"/>
          </a:xfrm>
          <a:prstGeom prst="rect">
            <a:avLst/>
          </a:prstGeom>
          <a:noFill/>
          <a:ln>
            <a:noFill/>
          </a:ln>
          <a:effectLst>
            <a:outerShdw blurRad="50800" sx="101000" rotWithShape="0" algn="tr" dir="8100000" dist="38100" sy="101000">
              <a:srgbClr val="000000">
                <a:alpha val="26666"/>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nvSpPr>
        <p:spPr>
          <a:xfrm>
            <a:off x="420711" y="319862"/>
            <a:ext cx="6968915" cy="149542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3400">
                <a:solidFill>
                  <a:schemeClr val="dk1"/>
                </a:solidFill>
                <a:latin typeface="Arial"/>
                <a:ea typeface="Arial"/>
                <a:cs typeface="Arial"/>
                <a:sym typeface="Arial"/>
              </a:rPr>
              <a:t>Step 17: Final Preparations </a:t>
            </a:r>
            <a:endParaRPr/>
          </a:p>
          <a:p>
            <a:pPr indent="0" lvl="0" marL="0" marR="0" rtl="0" algn="l">
              <a:lnSpc>
                <a:spcPct val="90000"/>
              </a:lnSpc>
              <a:spcBef>
                <a:spcPts val="600"/>
              </a:spcBef>
              <a:spcAft>
                <a:spcPts val="0"/>
              </a:spcAft>
              <a:buNone/>
            </a:pPr>
            <a:r>
              <a:rPr b="1" lang="en-US" sz="2800">
                <a:solidFill>
                  <a:schemeClr val="dk1"/>
                </a:solidFill>
                <a:latin typeface="Arial"/>
                <a:ea typeface="Arial"/>
                <a:cs typeface="Arial"/>
                <a:sym typeface="Arial"/>
              </a:rPr>
              <a:t>The Week Of</a:t>
            </a:r>
            <a:endParaRPr/>
          </a:p>
        </p:txBody>
      </p:sp>
      <p:sp>
        <p:nvSpPr>
          <p:cNvPr id="207" name="Google Shape;207;p17"/>
          <p:cNvSpPr txBox="1"/>
          <p:nvPr/>
        </p:nvSpPr>
        <p:spPr>
          <a:xfrm>
            <a:off x="420711" y="1815287"/>
            <a:ext cx="6702409" cy="4959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rgbClr val="7F7F7F"/>
                </a:solidFill>
                <a:latin typeface="Calibri"/>
                <a:ea typeface="Calibri"/>
                <a:cs typeface="Calibri"/>
                <a:sym typeface="Calibri"/>
              </a:rPr>
              <a:t>Your event is less than 7 days away! You should be excited to put off an amazing event for your chapter members and prospective members and parents.</a:t>
            </a:r>
            <a:endParaRPr/>
          </a:p>
          <a:p>
            <a:pPr indent="0" lvl="0" marL="0" marR="0" rtl="0" algn="l">
              <a:lnSpc>
                <a:spcPct val="90000"/>
              </a:lnSpc>
              <a:spcBef>
                <a:spcPts val="600"/>
              </a:spcBef>
              <a:spcAft>
                <a:spcPts val="0"/>
              </a:spcAft>
              <a:buNone/>
            </a:pPr>
            <a:r>
              <a:t/>
            </a:r>
            <a:endParaRPr sz="2400">
              <a:solidFill>
                <a:srgbClr val="7F7F7F"/>
              </a:solidFill>
              <a:latin typeface="Calibri"/>
              <a:ea typeface="Calibri"/>
              <a:cs typeface="Calibri"/>
              <a:sym typeface="Calibri"/>
            </a:endParaRPr>
          </a:p>
          <a:p>
            <a:pPr indent="0" lvl="0" marL="0" marR="0" rtl="0" algn="l">
              <a:lnSpc>
                <a:spcPct val="90000"/>
              </a:lnSpc>
              <a:spcBef>
                <a:spcPts val="600"/>
              </a:spcBef>
              <a:spcAft>
                <a:spcPts val="0"/>
              </a:spcAft>
              <a:buNone/>
            </a:pPr>
            <a:r>
              <a:rPr lang="en-US" sz="2400">
                <a:solidFill>
                  <a:srgbClr val="7F7F7F"/>
                </a:solidFill>
                <a:latin typeface="Calibri"/>
                <a:ea typeface="Calibri"/>
                <a:cs typeface="Calibri"/>
                <a:sym typeface="Calibri"/>
              </a:rPr>
              <a:t>Here are your tasks to keep in mind for the week of your event:</a:t>
            </a:r>
            <a:endParaRPr/>
          </a:p>
          <a:p>
            <a:pPr indent="0" lvl="0" marL="0" marR="0" rtl="0" algn="l">
              <a:lnSpc>
                <a:spcPct val="90000"/>
              </a:lnSpc>
              <a:spcBef>
                <a:spcPts val="600"/>
              </a:spcBef>
              <a:spcAft>
                <a:spcPts val="0"/>
              </a:spcAft>
              <a:buNone/>
            </a:pPr>
            <a:r>
              <a:t/>
            </a:r>
            <a:endParaRPr sz="2400">
              <a:solidFill>
                <a:srgbClr val="7F7F7F"/>
              </a:solidFill>
              <a:latin typeface="Calibri"/>
              <a:ea typeface="Calibri"/>
              <a:cs typeface="Calibri"/>
              <a:sym typeface="Calibri"/>
            </a:endParaRPr>
          </a:p>
          <a:p>
            <a:pPr indent="-285750" lvl="0" marL="285750" marR="0" rtl="0" algn="l">
              <a:lnSpc>
                <a:spcPct val="90000"/>
              </a:lnSpc>
              <a:spcBef>
                <a:spcPts val="60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Purchase supplies based on RSVP numbers</a:t>
            </a:r>
            <a:endParaRPr/>
          </a:p>
          <a:p>
            <a:pPr indent="-285750" lvl="0" marL="285750" marR="0" rtl="0" algn="l">
              <a:lnSpc>
                <a:spcPct val="90000"/>
              </a:lnSpc>
              <a:spcBef>
                <a:spcPts val="60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Final reminder for chapter members to arrive early wearing DeMolay attire</a:t>
            </a:r>
            <a:endParaRPr/>
          </a:p>
          <a:p>
            <a:pPr indent="-285750" lvl="0" marL="285750" marR="0" rtl="0" algn="l">
              <a:lnSpc>
                <a:spcPct val="90000"/>
              </a:lnSpc>
              <a:spcBef>
                <a:spcPts val="60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Pick up any promotional materials requested from the Operations Coordinator.</a:t>
            </a:r>
            <a:endParaRPr/>
          </a:p>
          <a:p>
            <a:pPr indent="0" lvl="0" marL="0" marR="0" rtl="0" algn="l">
              <a:lnSpc>
                <a:spcPct val="90000"/>
              </a:lnSpc>
              <a:spcBef>
                <a:spcPts val="600"/>
              </a:spcBef>
              <a:spcAft>
                <a:spcPts val="0"/>
              </a:spcAft>
              <a:buNone/>
            </a:pPr>
            <a:r>
              <a:t/>
            </a:r>
            <a:endParaRPr sz="2400">
              <a:solidFill>
                <a:srgbClr val="7F7F7F"/>
              </a:solidFill>
              <a:latin typeface="Calibri"/>
              <a:ea typeface="Calibri"/>
              <a:cs typeface="Calibri"/>
              <a:sym typeface="Calibri"/>
            </a:endParaRPr>
          </a:p>
        </p:txBody>
      </p:sp>
      <p:pic>
        <p:nvPicPr>
          <p:cNvPr id="208" name="Google Shape;208;p17"/>
          <p:cNvPicPr preferRelativeResize="0"/>
          <p:nvPr/>
        </p:nvPicPr>
        <p:blipFill rotWithShape="1">
          <a:blip r:embed="rId3">
            <a:alphaModFix/>
          </a:blip>
          <a:srcRect b="0" l="0" r="0" t="0"/>
          <a:stretch/>
        </p:blipFill>
        <p:spPr>
          <a:xfrm>
            <a:off x="7724633" y="-1516534"/>
            <a:ext cx="5563725" cy="98910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8"/>
          <p:cNvSpPr txBox="1"/>
          <p:nvPr/>
        </p:nvSpPr>
        <p:spPr>
          <a:xfrm>
            <a:off x="445667" y="2789389"/>
            <a:ext cx="1130066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Step 18: The Day Of</a:t>
            </a:r>
            <a:endParaRPr/>
          </a:p>
        </p:txBody>
      </p:sp>
      <p:sp>
        <p:nvSpPr>
          <p:cNvPr id="214" name="Google Shape;214;p18"/>
          <p:cNvSpPr txBox="1"/>
          <p:nvPr/>
        </p:nvSpPr>
        <p:spPr>
          <a:xfrm>
            <a:off x="1725406" y="3886199"/>
            <a:ext cx="8741181" cy="121310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lang="en-US" sz="2400">
                <a:solidFill>
                  <a:srgbClr val="7F7F7F"/>
                </a:solidFill>
                <a:latin typeface="Calibri"/>
                <a:ea typeface="Calibri"/>
                <a:cs typeface="Calibri"/>
                <a:sym typeface="Calibri"/>
              </a:rPr>
              <a:t>The day of your event is here! Make it an amazing one.</a:t>
            </a:r>
            <a:endParaRPr/>
          </a:p>
          <a:p>
            <a:pPr indent="152400" lvl="0" marL="0" marR="0" rtl="0" algn="ctr">
              <a:lnSpc>
                <a:spcPct val="90000"/>
              </a:lnSpc>
              <a:spcBef>
                <a:spcPts val="600"/>
              </a:spcBef>
              <a:spcAft>
                <a:spcPts val="0"/>
              </a:spcAft>
              <a:buClr>
                <a:schemeClr val="dk1"/>
              </a:buClr>
              <a:buSzPts val="2400"/>
              <a:buFont typeface="Arial"/>
              <a:buNone/>
            </a:pPr>
            <a:r>
              <a:t/>
            </a:r>
            <a:endParaRPr sz="2400">
              <a:solidFill>
                <a:srgbClr val="7F7F7F"/>
              </a:solidFill>
              <a:latin typeface="Calibri"/>
              <a:ea typeface="Calibri"/>
              <a:cs typeface="Calibri"/>
              <a:sym typeface="Calibri"/>
            </a:endParaRPr>
          </a:p>
          <a:p>
            <a:pPr indent="152400" lvl="0" marL="0" marR="0" rtl="0" algn="ctr">
              <a:lnSpc>
                <a:spcPct val="90000"/>
              </a:lnSpc>
              <a:spcBef>
                <a:spcPts val="600"/>
              </a:spcBef>
              <a:spcAft>
                <a:spcPts val="0"/>
              </a:spcAft>
              <a:buClr>
                <a:schemeClr val="dk1"/>
              </a:buClr>
              <a:buSzPts val="2400"/>
              <a:buFont typeface="Arial"/>
              <a:buNone/>
            </a:pPr>
            <a:r>
              <a:t/>
            </a:r>
            <a:endParaRPr sz="2400">
              <a:solidFill>
                <a:srgbClr val="7F7F7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9000">
              <a:srgbClr val="F2F2F2"/>
            </a:gs>
            <a:gs pos="100000">
              <a:srgbClr val="D8D8D8"/>
            </a:gs>
          </a:gsLst>
          <a:path path="circle">
            <a:fillToRect b="50%" l="50%" r="50%" t="50%"/>
          </a:path>
          <a:tileRect/>
        </a:gradFill>
      </p:bgPr>
    </p:bg>
    <p:spTree>
      <p:nvGrpSpPr>
        <p:cNvPr id="218" name="Shape 218"/>
        <p:cNvGrpSpPr/>
        <p:nvPr/>
      </p:nvGrpSpPr>
      <p:grpSpPr>
        <a:xfrm>
          <a:off x="0" y="0"/>
          <a:ext cx="0" cy="0"/>
          <a:chOff x="0" y="0"/>
          <a:chExt cx="0" cy="0"/>
        </a:xfrm>
      </p:grpSpPr>
      <p:sp>
        <p:nvSpPr>
          <p:cNvPr id="219" name="Google Shape;219;p19"/>
          <p:cNvSpPr/>
          <p:nvPr/>
        </p:nvSpPr>
        <p:spPr>
          <a:xfrm>
            <a:off x="0" y="0"/>
            <a:ext cx="12188952" cy="6858000"/>
          </a:xfrm>
          <a:prstGeom prst="rect">
            <a:avLst/>
          </a:prstGeom>
          <a:gradFill>
            <a:gsLst>
              <a:gs pos="0">
                <a:srgbClr val="F2F2F2"/>
              </a:gs>
              <a:gs pos="9000">
                <a:srgbClr val="F2F2F2"/>
              </a:gs>
              <a:gs pos="100000">
                <a:srgbClr val="D8D8D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9"/>
          <p:cNvSpPr txBox="1"/>
          <p:nvPr/>
        </p:nvSpPr>
        <p:spPr>
          <a:xfrm>
            <a:off x="380018" y="0"/>
            <a:ext cx="6180649"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chemeClr val="dk1"/>
                </a:solidFill>
                <a:latin typeface="Arial"/>
                <a:ea typeface="Arial"/>
                <a:cs typeface="Arial"/>
                <a:sym typeface="Arial"/>
              </a:rPr>
              <a:t>Tips for a </a:t>
            </a:r>
            <a:r>
              <a:rPr b="1" lang="en-US" sz="4000">
                <a:solidFill>
                  <a:schemeClr val="dk1"/>
                </a:solidFill>
                <a:latin typeface="Arial"/>
                <a:ea typeface="Arial"/>
                <a:cs typeface="Arial"/>
                <a:sym typeface="Arial"/>
              </a:rPr>
              <a:t>Successful</a:t>
            </a:r>
            <a:r>
              <a:rPr b="1" lang="en-US" sz="4400">
                <a:solidFill>
                  <a:schemeClr val="dk1"/>
                </a:solidFill>
                <a:latin typeface="Arial"/>
                <a:ea typeface="Arial"/>
                <a:cs typeface="Arial"/>
                <a:sym typeface="Arial"/>
              </a:rPr>
              <a:t> Day!</a:t>
            </a:r>
            <a:endParaRPr/>
          </a:p>
        </p:txBody>
      </p:sp>
      <p:sp>
        <p:nvSpPr>
          <p:cNvPr id="221" name="Google Shape;221;p19"/>
          <p:cNvSpPr txBox="1"/>
          <p:nvPr/>
        </p:nvSpPr>
        <p:spPr>
          <a:xfrm>
            <a:off x="376970" y="1681061"/>
            <a:ext cx="6180649" cy="5621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1600">
                <a:solidFill>
                  <a:srgbClr val="7F7F7F"/>
                </a:solidFill>
                <a:latin typeface="Arial"/>
                <a:ea typeface="Arial"/>
                <a:cs typeface="Arial"/>
                <a:sym typeface="Arial"/>
              </a:rPr>
              <a:t>Like we said, it’s time to make an amazing day of your event, here are some of our tips to help you.</a:t>
            </a:r>
            <a:endParaRPr/>
          </a:p>
          <a:p>
            <a:pPr indent="101600" lvl="0" marL="0" marR="0" rtl="0" algn="l">
              <a:lnSpc>
                <a:spcPct val="90000"/>
              </a:lnSpc>
              <a:spcBef>
                <a:spcPts val="600"/>
              </a:spcBef>
              <a:spcAft>
                <a:spcPts val="0"/>
              </a:spcAft>
              <a:buClr>
                <a:schemeClr val="dk1"/>
              </a:buClr>
              <a:buSzPts val="1600"/>
              <a:buFont typeface="Arial"/>
              <a:buNone/>
            </a:pPr>
            <a:r>
              <a:t/>
            </a:r>
            <a:endParaRPr sz="1600">
              <a:solidFill>
                <a:srgbClr val="7F7F7F"/>
              </a:solidFill>
              <a:latin typeface="Arial"/>
              <a:ea typeface="Arial"/>
              <a:cs typeface="Arial"/>
              <a:sym typeface="Arial"/>
            </a:endParaRPr>
          </a:p>
          <a:p>
            <a:pPr indent="-22860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Arial"/>
                <a:ea typeface="Arial"/>
                <a:cs typeface="Arial"/>
                <a:sym typeface="Arial"/>
              </a:rPr>
              <a:t>Arrive Early (30-45 minutes prior).</a:t>
            </a:r>
            <a:endParaRPr/>
          </a:p>
          <a:p>
            <a:pPr indent="-22860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Arial"/>
                <a:ea typeface="Arial"/>
                <a:cs typeface="Arial"/>
                <a:sym typeface="Arial"/>
              </a:rPr>
              <a:t>Meet with the venue manager to go over any last-minute details.</a:t>
            </a:r>
            <a:endParaRPr/>
          </a:p>
          <a:p>
            <a:pPr indent="-22860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Arial"/>
                <a:ea typeface="Arial"/>
                <a:cs typeface="Arial"/>
                <a:sym typeface="Arial"/>
              </a:rPr>
              <a:t>Complete any setup (if required).</a:t>
            </a:r>
            <a:endParaRPr/>
          </a:p>
          <a:p>
            <a:pPr indent="-22860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Arial"/>
                <a:ea typeface="Arial"/>
                <a:cs typeface="Arial"/>
                <a:sym typeface="Arial"/>
              </a:rPr>
              <a:t>Review roles and responsibilities.</a:t>
            </a:r>
            <a:endParaRPr/>
          </a:p>
          <a:p>
            <a:pPr indent="-22860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Arial"/>
                <a:ea typeface="Arial"/>
                <a:cs typeface="Arial"/>
                <a:sym typeface="Arial"/>
              </a:rPr>
              <a:t>15 minutes out, everyone take their places.</a:t>
            </a:r>
            <a:endParaRPr/>
          </a:p>
          <a:p>
            <a:pPr indent="-22860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Arial"/>
                <a:ea typeface="Arial"/>
                <a:cs typeface="Arial"/>
                <a:sym typeface="Arial"/>
              </a:rPr>
              <a:t>Welcome each member/parent like they are already members</a:t>
            </a:r>
            <a:endParaRPr/>
          </a:p>
          <a:p>
            <a:pPr indent="-22860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Arial"/>
                <a:ea typeface="Arial"/>
                <a:cs typeface="Arial"/>
                <a:sym typeface="Arial"/>
              </a:rPr>
              <a:t>No DeMolay should be in the corner by themselves</a:t>
            </a:r>
            <a:endParaRPr/>
          </a:p>
          <a:p>
            <a:pPr indent="-22860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Arial"/>
                <a:ea typeface="Arial"/>
                <a:cs typeface="Arial"/>
                <a:sym typeface="Arial"/>
              </a:rPr>
              <a:t>Every prospective member should leave with an invite to your open house, promotional material, and an application</a:t>
            </a:r>
            <a:endParaRPr/>
          </a:p>
          <a:p>
            <a:pPr indent="-22860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Arial"/>
                <a:ea typeface="Arial"/>
                <a:cs typeface="Arial"/>
                <a:sym typeface="Arial"/>
              </a:rPr>
              <a:t>Make sure to smile, be excited, and have fun at all times throughout the event. Keep in mind, no one wants to join an organization that doesn’t look like fun.</a:t>
            </a:r>
            <a:endParaRPr/>
          </a:p>
        </p:txBody>
      </p:sp>
      <p:pic>
        <p:nvPicPr>
          <p:cNvPr descr="A room with tables and chairs&#10;&#10;Description automatically generated with medium confidence" id="222" name="Google Shape;222;p19"/>
          <p:cNvPicPr preferRelativeResize="0"/>
          <p:nvPr/>
        </p:nvPicPr>
        <p:blipFill rotWithShape="1">
          <a:blip r:embed="rId3">
            <a:alphaModFix/>
          </a:blip>
          <a:srcRect b="0" l="33063" r="18029" t="0"/>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nvSpPr>
        <p:spPr>
          <a:xfrm>
            <a:off x="360947" y="276726"/>
            <a:ext cx="1081639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dk1"/>
                </a:solidFill>
                <a:latin typeface="Arial"/>
                <a:ea typeface="Arial"/>
                <a:cs typeface="Arial"/>
                <a:sym typeface="Arial"/>
              </a:rPr>
              <a:t>A Few Things Before We Start. . . </a:t>
            </a:r>
            <a:endParaRPr/>
          </a:p>
        </p:txBody>
      </p:sp>
      <p:sp>
        <p:nvSpPr>
          <p:cNvPr id="98" name="Google Shape;98;p2"/>
          <p:cNvSpPr txBox="1"/>
          <p:nvPr/>
        </p:nvSpPr>
        <p:spPr>
          <a:xfrm>
            <a:off x="649705" y="1455924"/>
            <a:ext cx="99501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Calibri"/>
                <a:ea typeface="Calibri"/>
                <a:cs typeface="Calibri"/>
                <a:sym typeface="Calibri"/>
              </a:rPr>
              <a:t>Prospective Member Events require a lot of work, so keep these in mind:</a:t>
            </a:r>
            <a:endParaRPr/>
          </a:p>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a:p>
            <a:pPr indent="-457200" lvl="0" marL="457200" marR="0" rtl="0" algn="l">
              <a:spcBef>
                <a:spcPts val="0"/>
              </a:spcBef>
              <a:spcAft>
                <a:spcPts val="0"/>
              </a:spcAft>
              <a:buClr>
                <a:srgbClr val="7F7F7F"/>
              </a:buClr>
              <a:buSzPts val="2800"/>
              <a:buFont typeface="Calibri"/>
              <a:buAutoNum type="arabicPeriod"/>
            </a:pPr>
            <a:r>
              <a:rPr lang="en-US" sz="2800">
                <a:solidFill>
                  <a:srgbClr val="7F7F7F"/>
                </a:solidFill>
                <a:latin typeface="Calibri"/>
                <a:ea typeface="Calibri"/>
                <a:cs typeface="Calibri"/>
                <a:sym typeface="Calibri"/>
              </a:rPr>
              <a:t>Work as a team! Successful events require the entire chapter to participate.</a:t>
            </a:r>
            <a:endParaRPr/>
          </a:p>
          <a:p>
            <a:pPr indent="-457200" lvl="0" marL="457200" marR="0" rtl="0" algn="l">
              <a:spcBef>
                <a:spcPts val="0"/>
              </a:spcBef>
              <a:spcAft>
                <a:spcPts val="0"/>
              </a:spcAft>
              <a:buClr>
                <a:srgbClr val="7F7F7F"/>
              </a:buClr>
              <a:buSzPts val="2800"/>
              <a:buFont typeface="Calibri"/>
              <a:buAutoNum type="arabicPeriod"/>
            </a:pPr>
            <a:r>
              <a:rPr lang="en-US" sz="2800">
                <a:solidFill>
                  <a:srgbClr val="7F7F7F"/>
                </a:solidFill>
                <a:latin typeface="Calibri"/>
                <a:ea typeface="Calibri"/>
                <a:cs typeface="Calibri"/>
                <a:sym typeface="Calibri"/>
              </a:rPr>
              <a:t>A lot of work is needed to pull off successful events.</a:t>
            </a:r>
            <a:endParaRPr/>
          </a:p>
          <a:p>
            <a:pPr indent="-457200" lvl="0" marL="457200" marR="0" rtl="0" algn="l">
              <a:spcBef>
                <a:spcPts val="0"/>
              </a:spcBef>
              <a:spcAft>
                <a:spcPts val="0"/>
              </a:spcAft>
              <a:buClr>
                <a:srgbClr val="7F7F7F"/>
              </a:buClr>
              <a:buSzPts val="2800"/>
              <a:buFont typeface="Calibri"/>
              <a:buAutoNum type="arabicPeriod"/>
            </a:pPr>
            <a:r>
              <a:rPr lang="en-US" sz="2800">
                <a:solidFill>
                  <a:srgbClr val="7F7F7F"/>
                </a:solidFill>
                <a:latin typeface="Calibri"/>
                <a:ea typeface="Calibri"/>
                <a:cs typeface="Calibri"/>
                <a:sym typeface="Calibri"/>
              </a:rPr>
              <a:t>Ask for help! Wisconsin DeMolay is here to assist you in ideas, funding, and more! Remember you are not alone.</a:t>
            </a:r>
            <a:endParaRPr/>
          </a:p>
          <a:p>
            <a:pPr indent="-457200" lvl="0" marL="457200" marR="0" rtl="0" algn="l">
              <a:spcBef>
                <a:spcPts val="0"/>
              </a:spcBef>
              <a:spcAft>
                <a:spcPts val="0"/>
              </a:spcAft>
              <a:buClr>
                <a:srgbClr val="7F7F7F"/>
              </a:buClr>
              <a:buSzPts val="2800"/>
              <a:buFont typeface="Calibri"/>
              <a:buAutoNum type="arabicPeriod"/>
            </a:pPr>
            <a:r>
              <a:rPr lang="en-US" sz="2800">
                <a:solidFill>
                  <a:srgbClr val="7F7F7F"/>
                </a:solidFill>
                <a:latin typeface="Calibri"/>
                <a:ea typeface="Calibri"/>
                <a:cs typeface="Calibri"/>
                <a:sym typeface="Calibri"/>
              </a:rPr>
              <a:t>Don’t give up! You will fail from time to time. Learn from those failures and implement what you learned into your next event.</a:t>
            </a:r>
            <a:endParaRPr/>
          </a:p>
        </p:txBody>
      </p:sp>
      <p:cxnSp>
        <p:nvCxnSpPr>
          <p:cNvPr id="99" name="Google Shape;99;p2"/>
          <p:cNvCxnSpPr/>
          <p:nvPr/>
        </p:nvCxnSpPr>
        <p:spPr>
          <a:xfrm>
            <a:off x="543426" y="1167063"/>
            <a:ext cx="11105147" cy="0"/>
          </a:xfrm>
          <a:prstGeom prst="straightConnector1">
            <a:avLst/>
          </a:prstGeom>
          <a:noFill/>
          <a:ln cap="flat" cmpd="sng" w="9525">
            <a:solidFill>
              <a:schemeClr val="dk1"/>
            </a:solidFill>
            <a:prstDash val="solid"/>
            <a:miter lim="800000"/>
            <a:headEnd len="sm" w="sm" type="none"/>
            <a:tailEnd len="sm" w="sm" type="none"/>
          </a:ln>
        </p:spPr>
      </p:cxnSp>
      <p:pic>
        <p:nvPicPr>
          <p:cNvPr descr="Icon&#10;&#10;Description automatically generated with low confidence" id="100" name="Google Shape;100;p2"/>
          <p:cNvPicPr preferRelativeResize="0"/>
          <p:nvPr/>
        </p:nvPicPr>
        <p:blipFill rotWithShape="1">
          <a:blip r:embed="rId3">
            <a:alphaModFix/>
          </a:blip>
          <a:srcRect b="0" l="0" r="0" t="0"/>
          <a:stretch/>
        </p:blipFill>
        <p:spPr>
          <a:xfrm>
            <a:off x="4110841" y="4377195"/>
            <a:ext cx="3970318" cy="39703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0"/>
          <p:cNvSpPr txBox="1"/>
          <p:nvPr/>
        </p:nvSpPr>
        <p:spPr>
          <a:xfrm>
            <a:off x="4678812" y="292566"/>
            <a:ext cx="6968915" cy="1495425"/>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None/>
            </a:pPr>
            <a:r>
              <a:rPr b="1" lang="en-US" sz="4400">
                <a:solidFill>
                  <a:schemeClr val="dk1"/>
                </a:solidFill>
                <a:latin typeface="Arial"/>
                <a:ea typeface="Arial"/>
                <a:cs typeface="Arial"/>
                <a:sym typeface="Arial"/>
              </a:rPr>
              <a:t>Step 19: Follow Ups </a:t>
            </a:r>
            <a:endParaRPr/>
          </a:p>
          <a:p>
            <a:pPr indent="0" lvl="0" marL="0" marR="0" rtl="0" algn="r">
              <a:lnSpc>
                <a:spcPct val="90000"/>
              </a:lnSpc>
              <a:spcBef>
                <a:spcPts val="600"/>
              </a:spcBef>
              <a:spcAft>
                <a:spcPts val="0"/>
              </a:spcAft>
              <a:buNone/>
            </a:pPr>
            <a:r>
              <a:rPr b="1" lang="en-US" sz="2800">
                <a:solidFill>
                  <a:schemeClr val="dk1"/>
                </a:solidFill>
                <a:latin typeface="Arial"/>
                <a:ea typeface="Arial"/>
                <a:cs typeface="Arial"/>
                <a:sym typeface="Arial"/>
              </a:rPr>
              <a:t>1 Week After Event</a:t>
            </a:r>
            <a:endParaRPr/>
          </a:p>
        </p:txBody>
      </p:sp>
      <p:sp>
        <p:nvSpPr>
          <p:cNvPr id="228" name="Google Shape;228;p20"/>
          <p:cNvSpPr txBox="1"/>
          <p:nvPr/>
        </p:nvSpPr>
        <p:spPr>
          <a:xfrm>
            <a:off x="5489591" y="2048610"/>
            <a:ext cx="6702409" cy="4959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rgbClr val="7F7F7F"/>
                </a:solidFill>
                <a:latin typeface="Calibri"/>
                <a:ea typeface="Calibri"/>
                <a:cs typeface="Calibri"/>
                <a:sym typeface="Calibri"/>
              </a:rPr>
              <a:t>One of the biggest things we need to remember after our membership events is to follow up with the families who attended and making sure they are still aware of our next event.</a:t>
            </a:r>
            <a:endParaRPr/>
          </a:p>
          <a:p>
            <a:pPr indent="0" lvl="0" marL="0" marR="0" rtl="0" algn="l">
              <a:lnSpc>
                <a:spcPct val="90000"/>
              </a:lnSpc>
              <a:spcBef>
                <a:spcPts val="600"/>
              </a:spcBef>
              <a:spcAft>
                <a:spcPts val="0"/>
              </a:spcAft>
              <a:buNone/>
            </a:pPr>
            <a:r>
              <a:t/>
            </a:r>
            <a:endParaRPr sz="2400">
              <a:solidFill>
                <a:srgbClr val="7F7F7F"/>
              </a:solidFill>
              <a:latin typeface="Calibri"/>
              <a:ea typeface="Calibri"/>
              <a:cs typeface="Calibri"/>
              <a:sym typeface="Calibri"/>
            </a:endParaRPr>
          </a:p>
          <a:p>
            <a:pPr indent="-285750" lvl="0" marL="285750" marR="0" rtl="0" algn="l">
              <a:lnSpc>
                <a:spcPct val="90000"/>
              </a:lnSpc>
              <a:spcBef>
                <a:spcPts val="60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Send a follow up email to the prospective members/parents thanking them for attending and sending them information on your open house again. See the example in the folder for this slideshow.</a:t>
            </a:r>
            <a:endParaRPr/>
          </a:p>
          <a:p>
            <a:pPr indent="-285750" lvl="0" marL="285750" marR="0" rtl="0" algn="l">
              <a:lnSpc>
                <a:spcPct val="90000"/>
              </a:lnSpc>
              <a:spcBef>
                <a:spcPts val="60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Send an email to the chapters, priory, and state officers inviting them to your open house.</a:t>
            </a:r>
            <a:endParaRPr/>
          </a:p>
        </p:txBody>
      </p:sp>
      <p:sp>
        <p:nvSpPr>
          <p:cNvPr id="229" name="Google Shape;229;p20"/>
          <p:cNvSpPr txBox="1"/>
          <p:nvPr/>
        </p:nvSpPr>
        <p:spPr>
          <a:xfrm rot="-193933">
            <a:off x="-1092428" y="2120840"/>
            <a:ext cx="7700333" cy="261631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None/>
            </a:pPr>
            <a:r>
              <a:rPr b="1" lang="en-US" sz="5400">
                <a:solidFill>
                  <a:srgbClr val="FFFFFF"/>
                </a:solidFill>
                <a:latin typeface="Arial"/>
                <a:ea typeface="Arial"/>
                <a:cs typeface="Arial"/>
                <a:sym typeface="Arial"/>
              </a:rPr>
              <a:t>THANK YOU</a:t>
            </a:r>
            <a:endParaRPr/>
          </a:p>
          <a:p>
            <a:pPr indent="0" lvl="0" marL="0" marR="0" rtl="0" algn="ctr">
              <a:lnSpc>
                <a:spcPct val="90000"/>
              </a:lnSpc>
              <a:spcBef>
                <a:spcPts val="600"/>
              </a:spcBef>
              <a:spcAft>
                <a:spcPts val="0"/>
              </a:spcAft>
              <a:buNone/>
            </a:pPr>
            <a:r>
              <a:rPr b="1" lang="en-US" sz="5400">
                <a:solidFill>
                  <a:srgbClr val="FFFFFF"/>
                </a:solidFill>
                <a:latin typeface="Arial"/>
                <a:ea typeface="Arial"/>
                <a:cs typeface="Arial"/>
                <a:sym typeface="Arial"/>
              </a:rPr>
              <a:t>FOR COMING!</a:t>
            </a:r>
            <a:endParaRPr b="1" sz="3600">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1"/>
          <p:cNvSpPr txBox="1"/>
          <p:nvPr/>
        </p:nvSpPr>
        <p:spPr>
          <a:xfrm>
            <a:off x="284232" y="347157"/>
            <a:ext cx="6968915" cy="149542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chemeClr val="dk1"/>
                </a:solidFill>
                <a:latin typeface="Arial"/>
                <a:ea typeface="Arial"/>
                <a:cs typeface="Arial"/>
                <a:sym typeface="Arial"/>
              </a:rPr>
              <a:t>The Open House</a:t>
            </a:r>
            <a:endParaRPr/>
          </a:p>
          <a:p>
            <a:pPr indent="0" lvl="0" marL="0" marR="0" rtl="0" algn="l">
              <a:lnSpc>
                <a:spcPct val="90000"/>
              </a:lnSpc>
              <a:spcBef>
                <a:spcPts val="600"/>
              </a:spcBef>
              <a:spcAft>
                <a:spcPts val="0"/>
              </a:spcAft>
              <a:buNone/>
            </a:pPr>
            <a:r>
              <a:rPr b="1" lang="en-US" sz="3200">
                <a:solidFill>
                  <a:schemeClr val="dk1"/>
                </a:solidFill>
                <a:latin typeface="Arial"/>
                <a:ea typeface="Arial"/>
                <a:cs typeface="Arial"/>
                <a:sym typeface="Arial"/>
              </a:rPr>
              <a:t>2-4 Weeks After</a:t>
            </a:r>
            <a:endParaRPr b="1" sz="1800">
              <a:solidFill>
                <a:schemeClr val="dk1"/>
              </a:solidFill>
              <a:latin typeface="Arial"/>
              <a:ea typeface="Arial"/>
              <a:cs typeface="Arial"/>
              <a:sym typeface="Arial"/>
            </a:endParaRPr>
          </a:p>
        </p:txBody>
      </p:sp>
      <p:sp>
        <p:nvSpPr>
          <p:cNvPr id="235" name="Google Shape;235;p21"/>
          <p:cNvSpPr txBox="1"/>
          <p:nvPr/>
        </p:nvSpPr>
        <p:spPr>
          <a:xfrm>
            <a:off x="284232" y="1842582"/>
            <a:ext cx="5396462" cy="4959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200" u="sng">
                <a:solidFill>
                  <a:srgbClr val="7F7F7F"/>
                </a:solidFill>
                <a:latin typeface="Calibri"/>
                <a:ea typeface="Calibri"/>
                <a:cs typeface="Calibri"/>
                <a:sym typeface="Calibri"/>
              </a:rPr>
              <a:t>Step 20: Preparations</a:t>
            </a:r>
            <a:endParaRPr/>
          </a:p>
          <a:p>
            <a:pPr indent="-342900" lvl="0" marL="342900" marR="0" rtl="0" algn="l">
              <a:lnSpc>
                <a:spcPct val="90000"/>
              </a:lnSpc>
              <a:spcBef>
                <a:spcPts val="600"/>
              </a:spcBef>
              <a:spcAft>
                <a:spcPts val="0"/>
              </a:spcAft>
              <a:buClr>
                <a:srgbClr val="7F7F7F"/>
              </a:buClr>
              <a:buSzPts val="2200"/>
              <a:buFont typeface="Arial"/>
              <a:buChar char="•"/>
            </a:pPr>
            <a:r>
              <a:rPr lang="en-US" sz="2200">
                <a:solidFill>
                  <a:srgbClr val="7F7F7F"/>
                </a:solidFill>
                <a:latin typeface="Calibri"/>
                <a:ea typeface="Calibri"/>
                <a:cs typeface="Calibri"/>
                <a:sym typeface="Calibri"/>
              </a:rPr>
              <a:t>Purchase any supplies or decorations needed for the Open House</a:t>
            </a:r>
            <a:endParaRPr/>
          </a:p>
          <a:p>
            <a:pPr indent="0" lvl="0" marL="0" marR="0" rtl="0" algn="l">
              <a:lnSpc>
                <a:spcPct val="90000"/>
              </a:lnSpc>
              <a:spcBef>
                <a:spcPts val="600"/>
              </a:spcBef>
              <a:spcAft>
                <a:spcPts val="0"/>
              </a:spcAft>
              <a:buNone/>
            </a:pPr>
            <a:r>
              <a:t/>
            </a:r>
            <a:endParaRPr sz="2200">
              <a:solidFill>
                <a:srgbClr val="7F7F7F"/>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2200" u="sng">
                <a:solidFill>
                  <a:srgbClr val="7F7F7F"/>
                </a:solidFill>
                <a:latin typeface="Calibri"/>
                <a:ea typeface="Calibri"/>
                <a:cs typeface="Calibri"/>
                <a:sym typeface="Calibri"/>
              </a:rPr>
              <a:t>Step 21: Open House Day</a:t>
            </a:r>
            <a:endParaRPr/>
          </a:p>
          <a:p>
            <a:pPr indent="-342900" lvl="0" marL="342900" marR="0" rtl="0" algn="l">
              <a:lnSpc>
                <a:spcPct val="90000"/>
              </a:lnSpc>
              <a:spcBef>
                <a:spcPts val="600"/>
              </a:spcBef>
              <a:spcAft>
                <a:spcPts val="0"/>
              </a:spcAft>
              <a:buClr>
                <a:srgbClr val="7F7F7F"/>
              </a:buClr>
              <a:buSzPts val="2200"/>
              <a:buFont typeface="Arial"/>
              <a:buChar char="•"/>
            </a:pPr>
            <a:r>
              <a:rPr lang="en-US" sz="2200">
                <a:solidFill>
                  <a:srgbClr val="7F7F7F"/>
                </a:solidFill>
                <a:latin typeface="Calibri"/>
                <a:ea typeface="Calibri"/>
                <a:cs typeface="Calibri"/>
                <a:sym typeface="Calibri"/>
              </a:rPr>
              <a:t>Arrive Early to setup the chapter room and fun event</a:t>
            </a:r>
            <a:endParaRPr/>
          </a:p>
          <a:p>
            <a:pPr indent="-342900" lvl="0" marL="342900" marR="0" rtl="0" algn="l">
              <a:lnSpc>
                <a:spcPct val="90000"/>
              </a:lnSpc>
              <a:spcBef>
                <a:spcPts val="600"/>
              </a:spcBef>
              <a:spcAft>
                <a:spcPts val="0"/>
              </a:spcAft>
              <a:buClr>
                <a:srgbClr val="7F7F7F"/>
              </a:buClr>
              <a:buSzPts val="2200"/>
              <a:buFont typeface="Arial"/>
              <a:buChar char="•"/>
            </a:pPr>
            <a:r>
              <a:rPr lang="en-US" sz="2200">
                <a:solidFill>
                  <a:srgbClr val="7F7F7F"/>
                </a:solidFill>
                <a:latin typeface="Calibri"/>
                <a:ea typeface="Calibri"/>
                <a:cs typeface="Calibri"/>
                <a:sym typeface="Calibri"/>
              </a:rPr>
              <a:t>Make sure everything is clean</a:t>
            </a:r>
            <a:endParaRPr/>
          </a:p>
          <a:p>
            <a:pPr indent="-342900" lvl="0" marL="342900" marR="0" rtl="0" algn="l">
              <a:lnSpc>
                <a:spcPct val="90000"/>
              </a:lnSpc>
              <a:spcBef>
                <a:spcPts val="600"/>
              </a:spcBef>
              <a:spcAft>
                <a:spcPts val="0"/>
              </a:spcAft>
              <a:buClr>
                <a:srgbClr val="7F7F7F"/>
              </a:buClr>
              <a:buSzPts val="2200"/>
              <a:buFont typeface="Arial"/>
              <a:buChar char="•"/>
            </a:pPr>
            <a:r>
              <a:rPr lang="en-US" sz="2200">
                <a:solidFill>
                  <a:srgbClr val="7F7F7F"/>
                </a:solidFill>
                <a:latin typeface="Calibri"/>
                <a:ea typeface="Calibri"/>
                <a:cs typeface="Calibri"/>
                <a:sym typeface="Calibri"/>
              </a:rPr>
              <a:t>Review roles and responsibilities</a:t>
            </a:r>
            <a:endParaRPr/>
          </a:p>
          <a:p>
            <a:pPr indent="-342900" lvl="0" marL="342900" marR="0" rtl="0" algn="l">
              <a:lnSpc>
                <a:spcPct val="90000"/>
              </a:lnSpc>
              <a:spcBef>
                <a:spcPts val="600"/>
              </a:spcBef>
              <a:spcAft>
                <a:spcPts val="0"/>
              </a:spcAft>
              <a:buClr>
                <a:srgbClr val="7F7F7F"/>
              </a:buClr>
              <a:buSzPts val="2200"/>
              <a:buFont typeface="Arial"/>
              <a:buChar char="•"/>
            </a:pPr>
            <a:r>
              <a:rPr lang="en-US" sz="2200">
                <a:solidFill>
                  <a:srgbClr val="7F7F7F"/>
                </a:solidFill>
                <a:latin typeface="Calibri"/>
                <a:ea typeface="Calibri"/>
                <a:cs typeface="Calibri"/>
                <a:sym typeface="Calibri"/>
              </a:rPr>
              <a:t>15 minutes prior everyone should be in place.</a:t>
            </a:r>
            <a:endParaRPr/>
          </a:p>
          <a:p>
            <a:pPr indent="-342900" lvl="0" marL="342900" marR="0" rtl="0" algn="l">
              <a:lnSpc>
                <a:spcPct val="90000"/>
              </a:lnSpc>
              <a:spcBef>
                <a:spcPts val="600"/>
              </a:spcBef>
              <a:spcAft>
                <a:spcPts val="0"/>
              </a:spcAft>
              <a:buClr>
                <a:srgbClr val="7F7F7F"/>
              </a:buClr>
              <a:buSzPts val="2200"/>
              <a:buFont typeface="Arial"/>
              <a:buChar char="•"/>
            </a:pPr>
            <a:r>
              <a:rPr lang="en-US" sz="2200">
                <a:solidFill>
                  <a:srgbClr val="7F7F7F"/>
                </a:solidFill>
                <a:latin typeface="Calibri"/>
                <a:ea typeface="Calibri"/>
                <a:cs typeface="Calibri"/>
                <a:sym typeface="Calibri"/>
              </a:rPr>
              <a:t>All your visitors should be greeted either outside or at the front door.</a:t>
            </a:r>
            <a:endParaRPr/>
          </a:p>
          <a:p>
            <a:pPr indent="-342900" lvl="0" marL="342900" marR="0" rtl="0" algn="l">
              <a:lnSpc>
                <a:spcPct val="90000"/>
              </a:lnSpc>
              <a:spcBef>
                <a:spcPts val="600"/>
              </a:spcBef>
              <a:spcAft>
                <a:spcPts val="0"/>
              </a:spcAft>
              <a:buClr>
                <a:srgbClr val="7F7F7F"/>
              </a:buClr>
              <a:buSzPts val="2200"/>
              <a:buFont typeface="Arial"/>
              <a:buChar char="•"/>
            </a:pPr>
            <a:r>
              <a:rPr lang="en-US" sz="2200">
                <a:solidFill>
                  <a:srgbClr val="7F7F7F"/>
                </a:solidFill>
                <a:latin typeface="Calibri"/>
                <a:ea typeface="Calibri"/>
                <a:cs typeface="Calibri"/>
                <a:sym typeface="Calibri"/>
              </a:rPr>
              <a:t>HAVE FUN!</a:t>
            </a:r>
            <a:endParaRPr/>
          </a:p>
        </p:txBody>
      </p:sp>
      <p:pic>
        <p:nvPicPr>
          <p:cNvPr id="236" name="Google Shape;236;p21"/>
          <p:cNvPicPr preferRelativeResize="0"/>
          <p:nvPr/>
        </p:nvPicPr>
        <p:blipFill rotWithShape="1">
          <a:blip r:embed="rId3">
            <a:alphaModFix/>
          </a:blip>
          <a:srcRect b="0" l="0" r="0" t="0"/>
          <a:stretch/>
        </p:blipFill>
        <p:spPr>
          <a:xfrm>
            <a:off x="6010448" y="493787"/>
            <a:ext cx="10436311" cy="5870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2"/>
          <p:cNvSpPr txBox="1"/>
          <p:nvPr/>
        </p:nvSpPr>
        <p:spPr>
          <a:xfrm>
            <a:off x="297880" y="265270"/>
            <a:ext cx="6968915" cy="149542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chemeClr val="dk1"/>
                </a:solidFill>
                <a:latin typeface="Arial"/>
                <a:ea typeface="Arial"/>
                <a:cs typeface="Arial"/>
                <a:sym typeface="Arial"/>
              </a:rPr>
              <a:t>Your Final Steps. . .</a:t>
            </a:r>
            <a:endParaRPr b="1" sz="1800">
              <a:solidFill>
                <a:schemeClr val="dk1"/>
              </a:solidFill>
              <a:latin typeface="Arial"/>
              <a:ea typeface="Arial"/>
              <a:cs typeface="Arial"/>
              <a:sym typeface="Arial"/>
            </a:endParaRPr>
          </a:p>
        </p:txBody>
      </p:sp>
      <p:sp>
        <p:nvSpPr>
          <p:cNvPr id="242" name="Google Shape;242;p22"/>
          <p:cNvSpPr txBox="1"/>
          <p:nvPr/>
        </p:nvSpPr>
        <p:spPr>
          <a:xfrm>
            <a:off x="599232" y="1633080"/>
            <a:ext cx="5396462" cy="4959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500" u="sng">
                <a:solidFill>
                  <a:srgbClr val="7F7F7F"/>
                </a:solidFill>
                <a:latin typeface="Calibri"/>
                <a:ea typeface="Calibri"/>
                <a:cs typeface="Calibri"/>
                <a:sym typeface="Calibri"/>
              </a:rPr>
              <a:t>Step 22: Finalize Reimbursements</a:t>
            </a:r>
            <a:endParaRPr/>
          </a:p>
          <a:p>
            <a:pPr indent="-342900" lvl="0" marL="342900" marR="0" rtl="0" algn="l">
              <a:lnSpc>
                <a:spcPct val="90000"/>
              </a:lnSpc>
              <a:spcBef>
                <a:spcPts val="600"/>
              </a:spcBef>
              <a:spcAft>
                <a:spcPts val="0"/>
              </a:spcAft>
              <a:buClr>
                <a:srgbClr val="7F7F7F"/>
              </a:buClr>
              <a:buSzPts val="2500"/>
              <a:buFont typeface="Arial"/>
              <a:buChar char="•"/>
            </a:pPr>
            <a:r>
              <a:rPr lang="en-US" sz="2500">
                <a:solidFill>
                  <a:srgbClr val="7F7F7F"/>
                </a:solidFill>
                <a:latin typeface="Calibri"/>
                <a:ea typeface="Calibri"/>
                <a:cs typeface="Calibri"/>
                <a:sym typeface="Calibri"/>
              </a:rPr>
              <a:t>Send in all your receipts to the Executive Officer for approval for reimbursement through the Recruitment Reimbursement Program.</a:t>
            </a:r>
            <a:endParaRPr/>
          </a:p>
          <a:p>
            <a:pPr indent="0" lvl="0" marL="0" marR="0" rtl="0" algn="l">
              <a:lnSpc>
                <a:spcPct val="90000"/>
              </a:lnSpc>
              <a:spcBef>
                <a:spcPts val="600"/>
              </a:spcBef>
              <a:spcAft>
                <a:spcPts val="0"/>
              </a:spcAft>
              <a:buNone/>
            </a:pPr>
            <a:r>
              <a:t/>
            </a:r>
            <a:endParaRPr sz="2500">
              <a:solidFill>
                <a:srgbClr val="7F7F7F"/>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2500" u="sng">
                <a:solidFill>
                  <a:srgbClr val="7F7F7F"/>
                </a:solidFill>
                <a:latin typeface="Calibri"/>
                <a:ea typeface="Calibri"/>
                <a:cs typeface="Calibri"/>
                <a:sym typeface="Calibri"/>
              </a:rPr>
              <a:t>Step 23: Continued Correspondence</a:t>
            </a:r>
            <a:endParaRPr/>
          </a:p>
          <a:p>
            <a:pPr indent="-342900" lvl="0" marL="342900" marR="0" rtl="0" algn="l">
              <a:lnSpc>
                <a:spcPct val="90000"/>
              </a:lnSpc>
              <a:spcBef>
                <a:spcPts val="600"/>
              </a:spcBef>
              <a:spcAft>
                <a:spcPts val="0"/>
              </a:spcAft>
              <a:buClr>
                <a:srgbClr val="7F7F7F"/>
              </a:buClr>
              <a:buSzPts val="2500"/>
              <a:buFont typeface="Arial"/>
              <a:buChar char="•"/>
            </a:pPr>
            <a:r>
              <a:rPr lang="en-US" sz="2500">
                <a:solidFill>
                  <a:srgbClr val="7F7F7F"/>
                </a:solidFill>
                <a:latin typeface="Calibri"/>
                <a:ea typeface="Calibri"/>
                <a:cs typeface="Calibri"/>
                <a:sym typeface="Calibri"/>
              </a:rPr>
              <a:t>Continue to follow up with attendees and invite them to your upcoming chapter meetings and fun events.</a:t>
            </a:r>
            <a:endParaRPr/>
          </a:p>
          <a:p>
            <a:pPr indent="-342900" lvl="0" marL="342900" marR="0" rtl="0" algn="l">
              <a:lnSpc>
                <a:spcPct val="90000"/>
              </a:lnSpc>
              <a:spcBef>
                <a:spcPts val="600"/>
              </a:spcBef>
              <a:spcAft>
                <a:spcPts val="0"/>
              </a:spcAft>
              <a:buClr>
                <a:srgbClr val="7F7F7F"/>
              </a:buClr>
              <a:buSzPts val="2500"/>
              <a:buFont typeface="Arial"/>
              <a:buChar char="•"/>
            </a:pPr>
            <a:r>
              <a:rPr lang="en-US" sz="2500">
                <a:solidFill>
                  <a:srgbClr val="7F7F7F"/>
                </a:solidFill>
                <a:latin typeface="Calibri"/>
                <a:ea typeface="Calibri"/>
                <a:cs typeface="Calibri"/>
                <a:sym typeface="Calibri"/>
              </a:rPr>
              <a:t>Encourage them to submit their applications.</a:t>
            </a:r>
            <a:endParaRPr/>
          </a:p>
        </p:txBody>
      </p:sp>
      <p:pic>
        <p:nvPicPr>
          <p:cNvPr descr="A picture containing text, outdoor, grass, sky&#10;&#10;Description automatically generated" id="243" name="Google Shape;243;p22"/>
          <p:cNvPicPr preferRelativeResize="0"/>
          <p:nvPr/>
        </p:nvPicPr>
        <p:blipFill rotWithShape="1">
          <a:blip r:embed="rId3">
            <a:alphaModFix/>
          </a:blip>
          <a:srcRect b="0" l="17075" r="2924" t="0"/>
          <a:stretch/>
        </p:blipFill>
        <p:spPr>
          <a:xfrm>
            <a:off x="5943600" y="0"/>
            <a:ext cx="8229600" cy="6858000"/>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nvSpPr>
        <p:spPr>
          <a:xfrm>
            <a:off x="490286" y="2644169"/>
            <a:ext cx="1121142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Step 1: How Do We Get Names?</a:t>
            </a:r>
            <a:endParaRPr/>
          </a:p>
        </p:txBody>
      </p:sp>
      <p:sp>
        <p:nvSpPr>
          <p:cNvPr id="106" name="Google Shape;106;p3"/>
          <p:cNvSpPr txBox="1"/>
          <p:nvPr/>
        </p:nvSpPr>
        <p:spPr>
          <a:xfrm>
            <a:off x="2016291" y="3595482"/>
            <a:ext cx="8159416"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7F7F7F"/>
                </a:solidFill>
                <a:latin typeface="Calibri"/>
                <a:ea typeface="Calibri"/>
                <a:cs typeface="Calibri"/>
                <a:sym typeface="Calibri"/>
              </a:rPr>
              <a:t>Getting names for prospective members can be hard, here are our suggestions for where to get names</a:t>
            </a:r>
            <a:endParaRPr/>
          </a:p>
          <a:p>
            <a:pPr indent="0" lvl="0" marL="0" marR="0" rtl="0" algn="l">
              <a:spcBef>
                <a:spcPts val="0"/>
              </a:spcBef>
              <a:spcAft>
                <a:spcPts val="0"/>
              </a:spcAft>
              <a:buNone/>
            </a:pPr>
            <a:r>
              <a:t/>
            </a:r>
            <a:endParaRPr sz="20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000">
              <a:solidFill>
                <a:srgbClr val="7F7F7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360947" y="132381"/>
            <a:ext cx="764005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1A: The Local Schools (Private/Public)</a:t>
            </a:r>
            <a:endParaRPr b="1" sz="3600">
              <a:solidFill>
                <a:schemeClr val="dk1"/>
              </a:solidFill>
              <a:latin typeface="Arial"/>
              <a:ea typeface="Arial"/>
              <a:cs typeface="Arial"/>
              <a:sym typeface="Arial"/>
            </a:endParaRPr>
          </a:p>
        </p:txBody>
      </p:sp>
      <p:sp>
        <p:nvSpPr>
          <p:cNvPr id="112" name="Google Shape;112;p4"/>
          <p:cNvSpPr txBox="1"/>
          <p:nvPr/>
        </p:nvSpPr>
        <p:spPr>
          <a:xfrm>
            <a:off x="264694" y="1465091"/>
            <a:ext cx="6699600" cy="501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7F7F7F"/>
                </a:solidFill>
                <a:latin typeface="Calibri"/>
                <a:ea typeface="Calibri"/>
                <a:cs typeface="Calibri"/>
                <a:sym typeface="Calibri"/>
              </a:rPr>
              <a:t>The local schools near your chapter are going to play a big role in how your chapter grows. Make sure you’re in contact with the schools each summer to get a list of names for the following year.</a:t>
            </a:r>
            <a:endParaRPr/>
          </a:p>
          <a:p>
            <a:pPr indent="0" lvl="0" marL="0" marR="0" rtl="0" algn="l">
              <a:spcBef>
                <a:spcPts val="0"/>
              </a:spcBef>
              <a:spcAft>
                <a:spcPts val="0"/>
              </a:spcAft>
              <a:buNone/>
            </a:pPr>
            <a:r>
              <a:t/>
            </a:r>
            <a:endParaRPr sz="2000">
              <a:solidFill>
                <a:srgbClr val="7F7F7F"/>
              </a:solidFill>
              <a:latin typeface="Calibri"/>
              <a:ea typeface="Calibri"/>
              <a:cs typeface="Calibri"/>
              <a:sym typeface="Calibri"/>
            </a:endParaRPr>
          </a:p>
          <a:p>
            <a:pPr indent="-285750" lvl="0" marL="285750" marR="0" rtl="0" algn="l">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Reach out to the schools Principal and introduce them to DeMolay</a:t>
            </a:r>
            <a:endParaRPr/>
          </a:p>
          <a:p>
            <a:pPr indent="-285750" lvl="1" marL="742950" marR="0" rtl="0" algn="l">
              <a:spcBef>
                <a:spcPts val="0"/>
              </a:spcBef>
              <a:spcAft>
                <a:spcPts val="0"/>
              </a:spcAft>
              <a:buClr>
                <a:srgbClr val="7F7F7F"/>
              </a:buClr>
              <a:buSzPts val="2000"/>
              <a:buFont typeface="Arial"/>
              <a:buChar char="•"/>
            </a:pPr>
            <a:r>
              <a:rPr b="0" i="0" lang="en-US" sz="2000" u="none" cap="none" strike="noStrike">
                <a:solidFill>
                  <a:srgbClr val="7F7F7F"/>
                </a:solidFill>
                <a:latin typeface="Calibri"/>
                <a:ea typeface="Calibri"/>
                <a:cs typeface="Calibri"/>
                <a:sym typeface="Calibri"/>
              </a:rPr>
              <a:t>We also suggest reaching out to school counselors to provide them with DeMolay materials to place in their office.</a:t>
            </a:r>
            <a:endParaRPr/>
          </a:p>
          <a:p>
            <a:pPr indent="-285750" lvl="0" marL="285750" marR="0" rtl="0" algn="l">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Request lists for 6</a:t>
            </a:r>
            <a:r>
              <a:rPr baseline="30000" lang="en-US" sz="2000">
                <a:solidFill>
                  <a:srgbClr val="7F7F7F"/>
                </a:solidFill>
                <a:latin typeface="Calibri"/>
                <a:ea typeface="Calibri"/>
                <a:cs typeface="Calibri"/>
                <a:sym typeface="Calibri"/>
              </a:rPr>
              <a:t>th</a:t>
            </a:r>
            <a:r>
              <a:rPr lang="en-US" sz="2000">
                <a:solidFill>
                  <a:srgbClr val="7F7F7F"/>
                </a:solidFill>
                <a:latin typeface="Calibri"/>
                <a:ea typeface="Calibri"/>
                <a:cs typeface="Calibri"/>
                <a:sym typeface="Calibri"/>
              </a:rPr>
              <a:t>-8</a:t>
            </a:r>
            <a:r>
              <a:rPr baseline="30000" lang="en-US" sz="2000">
                <a:solidFill>
                  <a:srgbClr val="7F7F7F"/>
                </a:solidFill>
                <a:latin typeface="Calibri"/>
                <a:ea typeface="Calibri"/>
                <a:cs typeface="Calibri"/>
                <a:sym typeface="Calibri"/>
              </a:rPr>
              <a:t>th</a:t>
            </a:r>
            <a:r>
              <a:rPr lang="en-US" sz="2000">
                <a:solidFill>
                  <a:srgbClr val="7F7F7F"/>
                </a:solidFill>
                <a:latin typeface="Calibri"/>
                <a:ea typeface="Calibri"/>
                <a:cs typeface="Calibri"/>
                <a:sym typeface="Calibri"/>
              </a:rPr>
              <a:t> graders for the following year.</a:t>
            </a:r>
            <a:endParaRPr/>
          </a:p>
          <a:p>
            <a:pPr indent="-285750" lvl="0" marL="285750" marR="0" rtl="0" algn="l">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Only reach out to School Boards or District Offices if told by the school’s Principal. Boards may have to vote before giving them.</a:t>
            </a:r>
            <a:endParaRPr/>
          </a:p>
          <a:p>
            <a:pPr indent="-285750" lvl="0" marL="285750" marR="0" rtl="0" algn="l">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See the folder that this slideshow is in for an example letter/email to send to school principals</a:t>
            </a:r>
            <a:endParaRPr/>
          </a:p>
        </p:txBody>
      </p:sp>
      <p:pic>
        <p:nvPicPr>
          <p:cNvPr descr="A teacher teaching a class&#10;&#10;Description automatically generated with low confidence" id="113" name="Google Shape;113;p4"/>
          <p:cNvPicPr preferRelativeResize="0"/>
          <p:nvPr/>
        </p:nvPicPr>
        <p:blipFill rotWithShape="1">
          <a:blip r:embed="rId3">
            <a:alphaModFix/>
          </a:blip>
          <a:srcRect b="0" l="-23783" r="45130" t="0"/>
          <a:stretch/>
        </p:blipFill>
        <p:spPr>
          <a:xfrm>
            <a:off x="5426014" y="0"/>
            <a:ext cx="7504757" cy="6975436"/>
          </a:xfrm>
          <a:prstGeom prst="rect">
            <a:avLst/>
          </a:prstGeom>
          <a:noFill/>
          <a:ln>
            <a:noFill/>
          </a:ln>
          <a:effectLst>
            <a:outerShdw blurRad="50800" rotWithShape="0" algn="r" dir="10800000" dist="381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nvSpPr>
        <p:spPr>
          <a:xfrm>
            <a:off x="4162926" y="276759"/>
            <a:ext cx="7640053"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3600">
                <a:solidFill>
                  <a:schemeClr val="dk1"/>
                </a:solidFill>
                <a:latin typeface="Arial"/>
                <a:ea typeface="Arial"/>
                <a:cs typeface="Arial"/>
                <a:sym typeface="Arial"/>
              </a:rPr>
              <a:t>1B: Family Members of Appendant Bodies</a:t>
            </a:r>
            <a:endParaRPr/>
          </a:p>
        </p:txBody>
      </p:sp>
      <p:pic>
        <p:nvPicPr>
          <p:cNvPr descr="A picture containing person, curtain, posing&#10;&#10;Description automatically generated" id="119" name="Google Shape;119;p5"/>
          <p:cNvPicPr preferRelativeResize="0"/>
          <p:nvPr/>
        </p:nvPicPr>
        <p:blipFill rotWithShape="1">
          <a:blip r:embed="rId3">
            <a:alphaModFix/>
          </a:blip>
          <a:srcRect b="0" l="38448" r="26514" t="0"/>
          <a:stretch/>
        </p:blipFill>
        <p:spPr>
          <a:xfrm>
            <a:off x="0" y="-242136"/>
            <a:ext cx="4572000" cy="7342272"/>
          </a:xfrm>
          <a:prstGeom prst="rect">
            <a:avLst/>
          </a:prstGeom>
          <a:noFill/>
          <a:ln>
            <a:noFill/>
          </a:ln>
          <a:effectLst>
            <a:outerShdw blurRad="50800" rotWithShape="0" algn="l" dist="38100">
              <a:srgbClr val="000000">
                <a:alpha val="40000"/>
              </a:srgbClr>
            </a:outerShdw>
          </a:effectLst>
        </p:spPr>
      </p:pic>
      <p:sp>
        <p:nvSpPr>
          <p:cNvPr id="120" name="Google Shape;120;p5"/>
          <p:cNvSpPr txBox="1"/>
          <p:nvPr/>
        </p:nvSpPr>
        <p:spPr>
          <a:xfrm>
            <a:off x="5125452" y="2093494"/>
            <a:ext cx="6870031"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rgbClr val="7F7F7F"/>
                </a:solidFill>
                <a:latin typeface="Calibri"/>
                <a:ea typeface="Calibri"/>
                <a:cs typeface="Calibri"/>
                <a:sym typeface="Calibri"/>
              </a:rPr>
              <a:t>Chapters should always maintain a healthy relationship with the masonic bodies in their own building and around them, whether that be your Masonic Lodges, Eastern Star Chapters, or York Rite bodies make sure to be in constant communication with them and inviting them to your chapter events.</a:t>
            </a:r>
            <a:endParaRPr/>
          </a:p>
          <a:p>
            <a:pPr indent="0" lvl="0" marL="0" marR="0" rtl="0" algn="l">
              <a:spcBef>
                <a:spcPts val="0"/>
              </a:spcBef>
              <a:spcAft>
                <a:spcPts val="0"/>
              </a:spcAft>
              <a:buNone/>
            </a:pPr>
            <a:r>
              <a:t/>
            </a:r>
            <a:endParaRPr sz="2100">
              <a:solidFill>
                <a:srgbClr val="7F7F7F"/>
              </a:solidFill>
              <a:latin typeface="Calibri"/>
              <a:ea typeface="Calibri"/>
              <a:cs typeface="Calibri"/>
              <a:sym typeface="Calibri"/>
            </a:endParaRPr>
          </a:p>
          <a:p>
            <a:pPr indent="0" lvl="0" marL="0" marR="0" rtl="0" algn="l">
              <a:spcBef>
                <a:spcPts val="0"/>
              </a:spcBef>
              <a:spcAft>
                <a:spcPts val="0"/>
              </a:spcAft>
              <a:buNone/>
            </a:pPr>
            <a:r>
              <a:rPr lang="en-US" sz="2100">
                <a:solidFill>
                  <a:srgbClr val="7F7F7F"/>
                </a:solidFill>
                <a:latin typeface="Calibri"/>
                <a:ea typeface="Calibri"/>
                <a:cs typeface="Calibri"/>
                <a:sym typeface="Calibri"/>
              </a:rPr>
              <a:t>At least twice per year we recommend that chapters visit these lodges to give presentations on DeMolay, your chapter’s current term, and to ask them for the names of anyone in their families or their close friends who have young men of DeMolay age (Ages 12-14 are preferred).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nvSpPr>
        <p:spPr>
          <a:xfrm>
            <a:off x="312821" y="288791"/>
            <a:ext cx="802506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1C: Friends and Family of Chapter Members and Advisors</a:t>
            </a:r>
            <a:endParaRPr/>
          </a:p>
        </p:txBody>
      </p:sp>
      <p:pic>
        <p:nvPicPr>
          <p:cNvPr descr="A group of people posing for a photo&#10;&#10;Description automatically generated" id="126" name="Google Shape;126;p6"/>
          <p:cNvPicPr preferRelativeResize="0"/>
          <p:nvPr/>
        </p:nvPicPr>
        <p:blipFill rotWithShape="1">
          <a:blip r:embed="rId3">
            <a:alphaModFix/>
          </a:blip>
          <a:srcRect b="0" l="26435" r="27202" t="0"/>
          <a:stretch/>
        </p:blipFill>
        <p:spPr>
          <a:xfrm>
            <a:off x="7620000" y="-270457"/>
            <a:ext cx="4572000" cy="7398913"/>
          </a:xfrm>
          <a:prstGeom prst="rect">
            <a:avLst/>
          </a:prstGeom>
          <a:noFill/>
          <a:ln>
            <a:noFill/>
          </a:ln>
          <a:effectLst>
            <a:outerShdw blurRad="50800" sx="101000" rotWithShape="0" algn="tr" dir="8100000" dist="38100" sy="101000">
              <a:srgbClr val="000000">
                <a:alpha val="40000"/>
              </a:srgbClr>
            </a:outerShdw>
          </a:effectLst>
        </p:spPr>
      </p:pic>
      <p:sp>
        <p:nvSpPr>
          <p:cNvPr id="127" name="Google Shape;127;p6"/>
          <p:cNvSpPr txBox="1"/>
          <p:nvPr/>
        </p:nvSpPr>
        <p:spPr>
          <a:xfrm>
            <a:off x="349215" y="2229971"/>
            <a:ext cx="6870031"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Calibri"/>
                <a:ea typeface="Calibri"/>
                <a:cs typeface="Calibri"/>
                <a:sym typeface="Calibri"/>
              </a:rPr>
              <a:t>Your Active Members are also going to be a big outlet when it comes to getting new members into the organization. Through their friends at school, sports groups, and more, you should be able to get a decent list of names from them.</a:t>
            </a:r>
            <a:endParaRPr/>
          </a:p>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a:p>
            <a:pPr indent="0" lvl="0" marL="0" marR="0" rtl="0" algn="l">
              <a:spcBef>
                <a:spcPts val="0"/>
              </a:spcBef>
              <a:spcAft>
                <a:spcPts val="0"/>
              </a:spcAft>
              <a:buNone/>
            </a:pPr>
            <a:r>
              <a:rPr b="1" lang="en-US" sz="2800">
                <a:solidFill>
                  <a:srgbClr val="7F7F7F"/>
                </a:solidFill>
                <a:latin typeface="Calibri"/>
                <a:ea typeface="Calibri"/>
                <a:cs typeface="Calibri"/>
                <a:sym typeface="Calibri"/>
              </a:rPr>
              <a:t>ASK YOUR MEMBERS TO GET THEIR PHONES OUT AND LIST OFF PEOPLE THEY CAN CONTACT.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nvSpPr>
        <p:spPr>
          <a:xfrm>
            <a:off x="445669" y="2598003"/>
            <a:ext cx="1130066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Step 2: What Events Do We Do?</a:t>
            </a:r>
            <a:endParaRPr/>
          </a:p>
        </p:txBody>
      </p:sp>
      <p:sp>
        <p:nvSpPr>
          <p:cNvPr id="133" name="Google Shape;133;p7"/>
          <p:cNvSpPr txBox="1"/>
          <p:nvPr/>
        </p:nvSpPr>
        <p:spPr>
          <a:xfrm>
            <a:off x="2016291" y="3595482"/>
            <a:ext cx="81594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7F7F7F"/>
                </a:solidFill>
                <a:latin typeface="Calibri"/>
                <a:ea typeface="Calibri"/>
                <a:cs typeface="Calibri"/>
                <a:sym typeface="Calibri"/>
              </a:rPr>
              <a:t>What events are working? What events do your members want to do?</a:t>
            </a:r>
            <a:endParaRPr/>
          </a:p>
          <a:p>
            <a:pPr indent="0" lvl="0" marL="0" marR="0" rtl="0" algn="l">
              <a:spcBef>
                <a:spcPts val="0"/>
              </a:spcBef>
              <a:spcAft>
                <a:spcPts val="0"/>
              </a:spcAft>
              <a:buNone/>
            </a:pPr>
            <a:r>
              <a:t/>
            </a:r>
            <a:endParaRPr sz="20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2000">
              <a:solidFill>
                <a:srgbClr val="7F7F7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p:nvPr/>
        </p:nvSpPr>
        <p:spPr>
          <a:xfrm>
            <a:off x="0" y="0"/>
            <a:ext cx="12188952" cy="6858000"/>
          </a:xfrm>
          <a:prstGeom prst="rect">
            <a:avLst/>
          </a:prstGeom>
          <a:gradFill>
            <a:gsLst>
              <a:gs pos="0">
                <a:srgbClr val="F2F2F2"/>
              </a:gs>
              <a:gs pos="9000">
                <a:srgbClr val="F2F2F2"/>
              </a:gs>
              <a:gs pos="100000">
                <a:srgbClr val="D8D8D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8"/>
          <p:cNvSpPr txBox="1"/>
          <p:nvPr/>
        </p:nvSpPr>
        <p:spPr>
          <a:xfrm>
            <a:off x="200247" y="0"/>
            <a:ext cx="7806069"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3600">
                <a:solidFill>
                  <a:schemeClr val="dk1"/>
                </a:solidFill>
                <a:latin typeface="Arial"/>
                <a:ea typeface="Arial"/>
                <a:cs typeface="Arial"/>
                <a:sym typeface="Arial"/>
              </a:rPr>
              <a:t>Brainstorm Event Ideas</a:t>
            </a:r>
            <a:endParaRPr/>
          </a:p>
        </p:txBody>
      </p:sp>
      <p:sp>
        <p:nvSpPr>
          <p:cNvPr id="140" name="Google Shape;140;p8"/>
          <p:cNvSpPr txBox="1"/>
          <p:nvPr/>
        </p:nvSpPr>
        <p:spPr>
          <a:xfrm>
            <a:off x="485708" y="1450795"/>
            <a:ext cx="5257800" cy="5226452"/>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90000"/>
              </a:lnSpc>
              <a:spcBef>
                <a:spcPts val="0"/>
              </a:spcBef>
              <a:spcAft>
                <a:spcPts val="0"/>
              </a:spcAft>
              <a:buNone/>
            </a:pPr>
            <a:r>
              <a:rPr lang="en-US" sz="2000">
                <a:solidFill>
                  <a:srgbClr val="7F7F7F"/>
                </a:solidFill>
                <a:latin typeface="Calibri"/>
                <a:ea typeface="Calibri"/>
                <a:cs typeface="Calibri"/>
                <a:sym typeface="Calibri"/>
              </a:rPr>
              <a:t>When it comes to planning events for your chapter you must make sure that you are providing the youth with an event that is going to not only impress them but want them to keep coming back.</a:t>
            </a:r>
            <a:endParaRPr/>
          </a:p>
          <a:p>
            <a:pPr indent="-6350" lvl="0" marL="114300" marR="0" rtl="0" algn="l">
              <a:lnSpc>
                <a:spcPct val="90000"/>
              </a:lnSpc>
              <a:spcBef>
                <a:spcPts val="600"/>
              </a:spcBef>
              <a:spcAft>
                <a:spcPts val="0"/>
              </a:spcAft>
              <a:buClr>
                <a:schemeClr val="dk1"/>
              </a:buClr>
              <a:buSzPct val="100000"/>
              <a:buFont typeface="Calibri"/>
              <a:buNone/>
            </a:pPr>
            <a:r>
              <a:t/>
            </a:r>
            <a:endParaRPr sz="2000">
              <a:solidFill>
                <a:srgbClr val="7F7F7F"/>
              </a:solidFill>
              <a:latin typeface="Calibri"/>
              <a:ea typeface="Calibri"/>
              <a:cs typeface="Calibri"/>
              <a:sym typeface="Calibri"/>
            </a:endParaRPr>
          </a:p>
          <a:p>
            <a:pPr indent="-342900" lvl="0" marL="457200" marR="0" rtl="0" algn="l">
              <a:lnSpc>
                <a:spcPct val="90000"/>
              </a:lnSpc>
              <a:spcBef>
                <a:spcPts val="600"/>
              </a:spcBef>
              <a:spcAft>
                <a:spcPts val="0"/>
              </a:spcAft>
              <a:buClr>
                <a:srgbClr val="7F7F7F"/>
              </a:buClr>
              <a:buSzPct val="100000"/>
              <a:buFont typeface="Calibri"/>
              <a:buAutoNum type="arabicPeriod"/>
            </a:pPr>
            <a:r>
              <a:rPr lang="en-US" sz="2000">
                <a:solidFill>
                  <a:srgbClr val="7F7F7F"/>
                </a:solidFill>
                <a:latin typeface="Calibri"/>
                <a:ea typeface="Calibri"/>
                <a:cs typeface="Calibri"/>
                <a:sym typeface="Calibri"/>
              </a:rPr>
              <a:t>THINK BIG!</a:t>
            </a:r>
            <a:endParaRPr/>
          </a:p>
          <a:p>
            <a:pPr indent="-457200" lvl="1" marL="1028700" marR="0" rtl="0" algn="l">
              <a:lnSpc>
                <a:spcPct val="90000"/>
              </a:lnSpc>
              <a:spcBef>
                <a:spcPts val="600"/>
              </a:spcBef>
              <a:spcAft>
                <a:spcPts val="0"/>
              </a:spcAft>
              <a:buClr>
                <a:srgbClr val="7F7F7F"/>
              </a:buClr>
              <a:buSzPct val="100000"/>
              <a:buFont typeface="Calibri"/>
              <a:buAutoNum type="alphaLcParenR"/>
            </a:pPr>
            <a:r>
              <a:rPr b="0" i="0" lang="en-US" sz="2000" u="none" cap="none" strike="noStrike">
                <a:solidFill>
                  <a:srgbClr val="7F7F7F"/>
                </a:solidFill>
                <a:latin typeface="Calibri"/>
                <a:ea typeface="Calibri"/>
                <a:cs typeface="Calibri"/>
                <a:sym typeface="Calibri"/>
              </a:rPr>
              <a:t>Do not just do an open house or an event at your lodge! No teen wants to attend that as a first experience of DeMolay.</a:t>
            </a:r>
            <a:endParaRPr/>
          </a:p>
          <a:p>
            <a:pPr indent="-457200" lvl="1" marL="1028700" marR="0" rtl="0" algn="l">
              <a:lnSpc>
                <a:spcPct val="90000"/>
              </a:lnSpc>
              <a:spcBef>
                <a:spcPts val="600"/>
              </a:spcBef>
              <a:spcAft>
                <a:spcPts val="0"/>
              </a:spcAft>
              <a:buClr>
                <a:srgbClr val="7F7F7F"/>
              </a:buClr>
              <a:buSzPct val="100000"/>
              <a:buFont typeface="Calibri"/>
              <a:buAutoNum type="alphaLcParenR"/>
            </a:pPr>
            <a:r>
              <a:rPr b="0" i="0" lang="en-US" sz="2000" u="none" cap="none" strike="noStrike">
                <a:solidFill>
                  <a:srgbClr val="7F7F7F"/>
                </a:solidFill>
                <a:latin typeface="Calibri"/>
                <a:ea typeface="Calibri"/>
                <a:cs typeface="Calibri"/>
                <a:sym typeface="Calibri"/>
              </a:rPr>
              <a:t>Go somewhere that a 12-14 year old would find fun!</a:t>
            </a:r>
            <a:endParaRPr/>
          </a:p>
          <a:p>
            <a:pPr indent="-457200" lvl="1" marL="1028700" marR="0" rtl="0" algn="l">
              <a:lnSpc>
                <a:spcPct val="90000"/>
              </a:lnSpc>
              <a:spcBef>
                <a:spcPts val="600"/>
              </a:spcBef>
              <a:spcAft>
                <a:spcPts val="0"/>
              </a:spcAft>
              <a:buClr>
                <a:srgbClr val="7F7F7F"/>
              </a:buClr>
              <a:buSzPct val="100000"/>
              <a:buFont typeface="Calibri"/>
              <a:buAutoNum type="alphaLcParenR"/>
            </a:pPr>
            <a:r>
              <a:rPr b="0" i="0" lang="en-US" sz="2000" u="none" cap="none" strike="noStrike">
                <a:solidFill>
                  <a:srgbClr val="7F7F7F"/>
                </a:solidFill>
                <a:latin typeface="Calibri"/>
                <a:ea typeface="Calibri"/>
                <a:cs typeface="Calibri"/>
                <a:sym typeface="Calibri"/>
              </a:rPr>
              <a:t>Examples include Laser Tag, Go Karts, Arcades, Mini-Golf, Movie Nights (In a theatre), Bowling.</a:t>
            </a:r>
            <a:endParaRPr/>
          </a:p>
          <a:p>
            <a:pPr indent="-457200" lvl="1" marL="1028700" marR="0" rtl="0" algn="l">
              <a:lnSpc>
                <a:spcPct val="90000"/>
              </a:lnSpc>
              <a:spcBef>
                <a:spcPts val="600"/>
              </a:spcBef>
              <a:spcAft>
                <a:spcPts val="0"/>
              </a:spcAft>
              <a:buClr>
                <a:srgbClr val="7F7F7F"/>
              </a:buClr>
              <a:buSzPct val="100000"/>
              <a:buFont typeface="Calibri"/>
              <a:buAutoNum type="alphaLcParenR"/>
            </a:pPr>
            <a:r>
              <a:rPr b="0" i="0" lang="en-US" sz="2000" u="none" cap="none" strike="noStrike">
                <a:solidFill>
                  <a:srgbClr val="7F7F7F"/>
                </a:solidFill>
                <a:latin typeface="Calibri"/>
                <a:ea typeface="Calibri"/>
                <a:cs typeface="Calibri"/>
                <a:sym typeface="Calibri"/>
              </a:rPr>
              <a:t>Ask your members what they like to do for fun!</a:t>
            </a:r>
            <a:endParaRPr/>
          </a:p>
          <a:p>
            <a:pPr indent="-342900" lvl="0" marL="457200" marR="0" rtl="0" algn="l">
              <a:lnSpc>
                <a:spcPct val="90000"/>
              </a:lnSpc>
              <a:spcBef>
                <a:spcPts val="600"/>
              </a:spcBef>
              <a:spcAft>
                <a:spcPts val="0"/>
              </a:spcAft>
              <a:buClr>
                <a:srgbClr val="7F7F7F"/>
              </a:buClr>
              <a:buSzPct val="100000"/>
              <a:buFont typeface="Calibri"/>
              <a:buAutoNum type="arabicPeriod"/>
            </a:pPr>
            <a:r>
              <a:rPr lang="en-US" sz="2000">
                <a:solidFill>
                  <a:srgbClr val="7F7F7F"/>
                </a:solidFill>
                <a:latin typeface="Calibri"/>
                <a:ea typeface="Calibri"/>
                <a:cs typeface="Calibri"/>
                <a:sym typeface="Calibri"/>
              </a:rPr>
              <a:t>Always be thinking of a follow up Open House event</a:t>
            </a:r>
            <a:endParaRPr/>
          </a:p>
          <a:p>
            <a:pPr indent="0" lvl="0" marL="114300" marR="0" rtl="0" algn="l">
              <a:lnSpc>
                <a:spcPct val="90000"/>
              </a:lnSpc>
              <a:spcBef>
                <a:spcPts val="600"/>
              </a:spcBef>
              <a:spcAft>
                <a:spcPts val="0"/>
              </a:spcAft>
              <a:buNone/>
            </a:pPr>
            <a:r>
              <a:t/>
            </a:r>
            <a:endParaRPr sz="2000">
              <a:solidFill>
                <a:srgbClr val="7F7F7F"/>
              </a:solidFill>
              <a:latin typeface="Calibri"/>
              <a:ea typeface="Calibri"/>
              <a:cs typeface="Calibri"/>
              <a:sym typeface="Calibri"/>
            </a:endParaRPr>
          </a:p>
          <a:p>
            <a:pPr indent="0" lvl="0" marL="114300" marR="0" rtl="0" algn="l">
              <a:lnSpc>
                <a:spcPct val="90000"/>
              </a:lnSpc>
              <a:spcBef>
                <a:spcPts val="600"/>
              </a:spcBef>
              <a:spcAft>
                <a:spcPts val="0"/>
              </a:spcAft>
              <a:buNone/>
            </a:pPr>
            <a:r>
              <a:rPr b="1" lang="en-US" sz="2600">
                <a:solidFill>
                  <a:srgbClr val="FF0000"/>
                </a:solidFill>
                <a:latin typeface="Calibri"/>
                <a:ea typeface="Calibri"/>
                <a:cs typeface="Calibri"/>
                <a:sym typeface="Calibri"/>
              </a:rPr>
              <a:t>Should be done at least 5 months prior to when you want to hold your event!</a:t>
            </a:r>
            <a:endParaRPr/>
          </a:p>
          <a:p>
            <a:pPr indent="-120650" lvl="1" marL="800100" marR="0" rtl="0" algn="l">
              <a:lnSpc>
                <a:spcPct val="90000"/>
              </a:lnSpc>
              <a:spcBef>
                <a:spcPts val="600"/>
              </a:spcBef>
              <a:spcAft>
                <a:spcPts val="0"/>
              </a:spcAft>
              <a:buClr>
                <a:schemeClr val="dk1"/>
              </a:buClr>
              <a:buSzPct val="100000"/>
              <a:buFont typeface="Arial"/>
              <a:buNone/>
            </a:pPr>
            <a:r>
              <a:t/>
            </a:r>
            <a:endParaRPr b="0" i="0" sz="2000" u="none" cap="none" strike="noStrike">
              <a:solidFill>
                <a:srgbClr val="7F7F7F"/>
              </a:solidFill>
              <a:latin typeface="Calibri"/>
              <a:ea typeface="Calibri"/>
              <a:cs typeface="Calibri"/>
              <a:sym typeface="Calibri"/>
            </a:endParaRPr>
          </a:p>
        </p:txBody>
      </p:sp>
      <p:pic>
        <p:nvPicPr>
          <p:cNvPr descr="A picture containing person&#10;&#10;Description automatically generated" id="141" name="Google Shape;141;p8"/>
          <p:cNvPicPr preferRelativeResize="0"/>
          <p:nvPr/>
        </p:nvPicPr>
        <p:blipFill rotWithShape="1">
          <a:blip r:embed="rId3">
            <a:alphaModFix/>
          </a:blip>
          <a:srcRect b="18152" l="0" r="2" t="5079"/>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9000">
              <a:srgbClr val="F2F2F2"/>
            </a:gs>
            <a:gs pos="100000">
              <a:srgbClr val="D8D8D8"/>
            </a:gs>
          </a:gsLst>
          <a:path path="circle">
            <a:fillToRect b="50%" l="50%" r="50%" t="50%"/>
          </a:path>
          <a:tileRect/>
        </a:gradFill>
      </p:bgPr>
    </p:bg>
    <p:spTree>
      <p:nvGrpSpPr>
        <p:cNvPr id="145" name="Shape 145"/>
        <p:cNvGrpSpPr/>
        <p:nvPr/>
      </p:nvGrpSpPr>
      <p:grpSpPr>
        <a:xfrm>
          <a:off x="0" y="0"/>
          <a:ext cx="0" cy="0"/>
          <a:chOff x="0" y="0"/>
          <a:chExt cx="0" cy="0"/>
        </a:xfrm>
      </p:grpSpPr>
      <p:sp>
        <p:nvSpPr>
          <p:cNvPr id="146" name="Google Shape;146;p9"/>
          <p:cNvSpPr/>
          <p:nvPr/>
        </p:nvSpPr>
        <p:spPr>
          <a:xfrm>
            <a:off x="-1" y="0"/>
            <a:ext cx="12188952" cy="6858000"/>
          </a:xfrm>
          <a:prstGeom prst="rect">
            <a:avLst/>
          </a:prstGeom>
          <a:gradFill>
            <a:gsLst>
              <a:gs pos="0">
                <a:srgbClr val="F2F2F2"/>
              </a:gs>
              <a:gs pos="9000">
                <a:srgbClr val="F2F2F2"/>
              </a:gs>
              <a:gs pos="100000">
                <a:srgbClr val="D8D8D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9"/>
          <p:cNvSpPr txBox="1"/>
          <p:nvPr/>
        </p:nvSpPr>
        <p:spPr>
          <a:xfrm>
            <a:off x="6266860" y="-198702"/>
            <a:ext cx="5648139" cy="1899912"/>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None/>
            </a:pPr>
            <a:r>
              <a:rPr b="1" lang="en-US" sz="3000">
                <a:solidFill>
                  <a:schemeClr val="dk1"/>
                </a:solidFill>
                <a:latin typeface="Arial"/>
                <a:ea typeface="Arial"/>
                <a:cs typeface="Arial"/>
                <a:sym typeface="Arial"/>
              </a:rPr>
              <a:t>The Initial Planning </a:t>
            </a:r>
            <a:endParaRPr/>
          </a:p>
          <a:p>
            <a:pPr indent="0" lvl="0" marL="0" marR="0" rtl="0" algn="r">
              <a:lnSpc>
                <a:spcPct val="90000"/>
              </a:lnSpc>
              <a:spcBef>
                <a:spcPts val="600"/>
              </a:spcBef>
              <a:spcAft>
                <a:spcPts val="0"/>
              </a:spcAft>
              <a:buNone/>
            </a:pPr>
            <a:r>
              <a:rPr b="1" lang="en-US" sz="2800">
                <a:solidFill>
                  <a:schemeClr val="dk1"/>
                </a:solidFill>
                <a:latin typeface="Arial"/>
                <a:ea typeface="Arial"/>
                <a:cs typeface="Arial"/>
                <a:sym typeface="Arial"/>
              </a:rPr>
              <a:t>4 months out</a:t>
            </a:r>
            <a:endParaRPr/>
          </a:p>
        </p:txBody>
      </p:sp>
      <p:pic>
        <p:nvPicPr>
          <p:cNvPr descr="Text&#10;&#10;Description automatically generated with low confidence" id="148" name="Google Shape;148;p9"/>
          <p:cNvPicPr preferRelativeResize="0"/>
          <p:nvPr/>
        </p:nvPicPr>
        <p:blipFill rotWithShape="1">
          <a:blip r:embed="rId3">
            <a:alphaModFix/>
          </a:blip>
          <a:srcRect b="0" l="21527" r="11212" t="0"/>
          <a:stretch/>
        </p:blipFill>
        <p:spPr>
          <a:xfrm>
            <a:off x="-841915" y="10"/>
            <a:ext cx="6936390" cy="6857990"/>
          </a:xfrm>
          <a:prstGeom prst="rect">
            <a:avLst/>
          </a:prstGeom>
          <a:noFill/>
          <a:ln>
            <a:noFill/>
          </a:ln>
          <a:effectLst>
            <a:outerShdw blurRad="50800" rotWithShape="0" algn="bl" dir="18900000" dist="38100">
              <a:srgbClr val="000000">
                <a:alpha val="40000"/>
              </a:srgbClr>
            </a:outerShdw>
          </a:effectLst>
        </p:spPr>
      </p:pic>
      <p:sp>
        <p:nvSpPr>
          <p:cNvPr id="149" name="Google Shape;149;p9"/>
          <p:cNvSpPr txBox="1"/>
          <p:nvPr/>
        </p:nvSpPr>
        <p:spPr>
          <a:xfrm>
            <a:off x="6386603" y="1785613"/>
            <a:ext cx="5373244" cy="50723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sz="1600">
              <a:solidFill>
                <a:srgbClr val="7F7F7F"/>
              </a:solidFill>
              <a:latin typeface="Calibri"/>
              <a:ea typeface="Calibri"/>
              <a:cs typeface="Calibri"/>
              <a:sym typeface="Calibri"/>
            </a:endParaRPr>
          </a:p>
        </p:txBody>
      </p:sp>
      <p:sp>
        <p:nvSpPr>
          <p:cNvPr id="150" name="Google Shape;150;p9"/>
          <p:cNvSpPr txBox="1"/>
          <p:nvPr/>
        </p:nvSpPr>
        <p:spPr>
          <a:xfrm>
            <a:off x="6403836" y="1315017"/>
            <a:ext cx="5648139" cy="591854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600">
                <a:solidFill>
                  <a:srgbClr val="7F7F7F"/>
                </a:solidFill>
                <a:latin typeface="Calibri"/>
                <a:ea typeface="Calibri"/>
                <a:cs typeface="Calibri"/>
                <a:sym typeface="Calibri"/>
              </a:rPr>
              <a:t>The initial planning stages include the following steps to finalize your event idea as well as securing a date and location for your event </a:t>
            </a:r>
            <a:endParaRPr/>
          </a:p>
          <a:p>
            <a:pPr indent="0" lvl="0" marL="0" marR="0" rtl="0" algn="l">
              <a:lnSpc>
                <a:spcPct val="90000"/>
              </a:lnSpc>
              <a:spcBef>
                <a:spcPts val="600"/>
              </a:spcBef>
              <a:spcAft>
                <a:spcPts val="0"/>
              </a:spcAft>
              <a:buNone/>
            </a:pPr>
            <a:r>
              <a:t/>
            </a:r>
            <a:endParaRPr sz="1600">
              <a:solidFill>
                <a:srgbClr val="7F7F7F"/>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600" u="sng">
                <a:solidFill>
                  <a:srgbClr val="7F7F7F"/>
                </a:solidFill>
                <a:latin typeface="Calibri"/>
                <a:ea typeface="Calibri"/>
                <a:cs typeface="Calibri"/>
                <a:sym typeface="Calibri"/>
              </a:rPr>
              <a:t>Step 3: What is your event?</a:t>
            </a:r>
            <a:endParaRPr/>
          </a:p>
          <a:p>
            <a:pPr indent="-28575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Calibri"/>
                <a:ea typeface="Calibri"/>
                <a:cs typeface="Calibri"/>
                <a:sym typeface="Calibri"/>
              </a:rPr>
              <a:t>Set the program/itinerary for the event.</a:t>
            </a:r>
            <a:endParaRPr/>
          </a:p>
          <a:p>
            <a:pPr indent="0" lvl="0" marL="0" marR="0" rtl="0" algn="l">
              <a:lnSpc>
                <a:spcPct val="90000"/>
              </a:lnSpc>
              <a:spcBef>
                <a:spcPts val="600"/>
              </a:spcBef>
              <a:spcAft>
                <a:spcPts val="0"/>
              </a:spcAft>
              <a:buNone/>
            </a:pPr>
            <a:r>
              <a:rPr b="1" lang="en-US" sz="1600" u="sng">
                <a:solidFill>
                  <a:srgbClr val="7F7F7F"/>
                </a:solidFill>
                <a:latin typeface="Calibri"/>
                <a:ea typeface="Calibri"/>
                <a:cs typeface="Calibri"/>
                <a:sym typeface="Calibri"/>
              </a:rPr>
              <a:t>Step 4: Choose a venue</a:t>
            </a:r>
            <a:endParaRPr/>
          </a:p>
          <a:p>
            <a:pPr indent="-28575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Calibri"/>
                <a:ea typeface="Calibri"/>
                <a:cs typeface="Calibri"/>
                <a:sym typeface="Calibri"/>
              </a:rPr>
              <a:t>Keep in mind that the venue reflects on the organization as it is the first impression for prospective members and their parents.</a:t>
            </a:r>
            <a:endParaRPr/>
          </a:p>
          <a:p>
            <a:pPr indent="0" lvl="0" marL="0" marR="0" rtl="0" algn="l">
              <a:lnSpc>
                <a:spcPct val="90000"/>
              </a:lnSpc>
              <a:spcBef>
                <a:spcPts val="600"/>
              </a:spcBef>
              <a:spcAft>
                <a:spcPts val="0"/>
              </a:spcAft>
              <a:buNone/>
            </a:pPr>
            <a:r>
              <a:rPr b="1" lang="en-US" sz="1600" u="sng">
                <a:solidFill>
                  <a:srgbClr val="7F7F7F"/>
                </a:solidFill>
                <a:latin typeface="Calibri"/>
                <a:ea typeface="Calibri"/>
                <a:cs typeface="Calibri"/>
                <a:sym typeface="Calibri"/>
              </a:rPr>
              <a:t>Step 5: Choose a date</a:t>
            </a:r>
            <a:endParaRPr/>
          </a:p>
          <a:p>
            <a:pPr indent="-28575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Calibri"/>
                <a:ea typeface="Calibri"/>
                <a:cs typeface="Calibri"/>
                <a:sym typeface="Calibri"/>
              </a:rPr>
              <a:t>This is placed at least four months out to allow the chapter time to finish planning and promote the event as well as making sure the venue has your available date.</a:t>
            </a:r>
            <a:endParaRPr/>
          </a:p>
          <a:p>
            <a:pPr indent="0" lvl="0" marL="0" marR="0" rtl="0" algn="l">
              <a:lnSpc>
                <a:spcPct val="90000"/>
              </a:lnSpc>
              <a:spcBef>
                <a:spcPts val="600"/>
              </a:spcBef>
              <a:spcAft>
                <a:spcPts val="0"/>
              </a:spcAft>
              <a:buNone/>
            </a:pPr>
            <a:r>
              <a:rPr b="1" lang="en-US" sz="1600" u="sng">
                <a:solidFill>
                  <a:srgbClr val="7F7F7F"/>
                </a:solidFill>
                <a:latin typeface="Calibri"/>
                <a:ea typeface="Calibri"/>
                <a:cs typeface="Calibri"/>
                <a:sym typeface="Calibri"/>
              </a:rPr>
              <a:t>Step 6: Reserve the venue</a:t>
            </a:r>
            <a:endParaRPr/>
          </a:p>
          <a:p>
            <a:pPr indent="-28575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Calibri"/>
                <a:ea typeface="Calibri"/>
                <a:cs typeface="Calibri"/>
                <a:sym typeface="Calibri"/>
              </a:rPr>
              <a:t>Pay any deposits needed at the time and keep receipts for reimbursement from the state later.</a:t>
            </a:r>
            <a:endParaRPr/>
          </a:p>
          <a:p>
            <a:pPr indent="0" lvl="0" marL="0" marR="0" rtl="0" algn="l">
              <a:lnSpc>
                <a:spcPct val="90000"/>
              </a:lnSpc>
              <a:spcBef>
                <a:spcPts val="600"/>
              </a:spcBef>
              <a:spcAft>
                <a:spcPts val="0"/>
              </a:spcAft>
              <a:buNone/>
            </a:pPr>
            <a:r>
              <a:rPr b="1" lang="en-US" sz="1600" u="sng">
                <a:solidFill>
                  <a:srgbClr val="7F7F7F"/>
                </a:solidFill>
                <a:latin typeface="Calibri"/>
                <a:ea typeface="Calibri"/>
                <a:cs typeface="Calibri"/>
                <a:sym typeface="Calibri"/>
              </a:rPr>
              <a:t>Step 7: Finalize the Budget</a:t>
            </a:r>
            <a:endParaRPr/>
          </a:p>
          <a:p>
            <a:pPr indent="-285750" lvl="0" marL="285750" marR="0" rtl="0" algn="l">
              <a:lnSpc>
                <a:spcPct val="90000"/>
              </a:lnSpc>
              <a:spcBef>
                <a:spcPts val="600"/>
              </a:spcBef>
              <a:spcAft>
                <a:spcPts val="0"/>
              </a:spcAft>
              <a:buClr>
                <a:srgbClr val="7F7F7F"/>
              </a:buClr>
              <a:buSzPts val="1600"/>
              <a:buFont typeface="Arial"/>
              <a:buChar char="•"/>
            </a:pPr>
            <a:r>
              <a:rPr lang="en-US" sz="1600">
                <a:solidFill>
                  <a:srgbClr val="7F7F7F"/>
                </a:solidFill>
                <a:latin typeface="Calibri"/>
                <a:ea typeface="Calibri"/>
                <a:cs typeface="Calibri"/>
                <a:sym typeface="Calibri"/>
              </a:rPr>
              <a:t>Budget should include venue cost, estimated printing/mailing costs, decorations, food/drink, and any other necessities based on your event</a:t>
            </a:r>
            <a:endParaRPr/>
          </a:p>
          <a:p>
            <a:pPr indent="0" lvl="0" marL="0" marR="0" rtl="0" algn="l">
              <a:lnSpc>
                <a:spcPct val="90000"/>
              </a:lnSpc>
              <a:spcBef>
                <a:spcPts val="600"/>
              </a:spcBef>
              <a:spcAft>
                <a:spcPts val="0"/>
              </a:spcAft>
              <a:buNone/>
            </a:pPr>
            <a:r>
              <a:t/>
            </a:r>
            <a:endParaRPr sz="1800">
              <a:solidFill>
                <a:srgbClr val="7F7F7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2022-05-18T17:36:31Z</dcterms:created>
  <dc:creator>Dakota Wells</dc:creator>
</cp:coreProperties>
</file>